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8" r:id="rId4"/>
    <p:sldId id="283" r:id="rId5"/>
    <p:sldId id="286" r:id="rId6"/>
    <p:sldId id="297" r:id="rId7"/>
    <p:sldId id="298" r:id="rId8"/>
    <p:sldId id="289" r:id="rId9"/>
    <p:sldId id="262" r:id="rId10"/>
    <p:sldId id="300" r:id="rId11"/>
    <p:sldId id="299" r:id="rId12"/>
    <p:sldId id="275" r:id="rId13"/>
    <p:sldId id="276" r:id="rId14"/>
    <p:sldId id="269" r:id="rId15"/>
    <p:sldId id="274" r:id="rId16"/>
    <p:sldId id="258" r:id="rId17"/>
    <p:sldId id="282" r:id="rId18"/>
    <p:sldId id="281" r:id="rId19"/>
    <p:sldId id="277" r:id="rId20"/>
    <p:sldId id="279" r:id="rId21"/>
    <p:sldId id="278" r:id="rId22"/>
    <p:sldId id="280" r:id="rId23"/>
    <p:sldId id="260" r:id="rId24"/>
    <p:sldId id="292" r:id="rId25"/>
    <p:sldId id="293" r:id="rId26"/>
    <p:sldId id="294" r:id="rId27"/>
    <p:sldId id="295" r:id="rId28"/>
    <p:sldId id="296" r:id="rId29"/>
    <p:sldId id="266" r:id="rId30"/>
    <p:sldId id="265" r:id="rId31"/>
    <p:sldId id="267" r:id="rId32"/>
    <p:sldId id="268" r:id="rId33"/>
    <p:sldId id="270" r:id="rId34"/>
    <p:sldId id="271" r:id="rId35"/>
    <p:sldId id="272" r:id="rId36"/>
    <p:sldId id="273" r:id="rId37"/>
    <p:sldId id="261" r:id="rId38"/>
    <p:sldId id="287" r:id="rId39"/>
    <p:sldId id="263" r:id="rId40"/>
    <p:sldId id="259"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9"/>
    <p:restoredTop sz="94694"/>
  </p:normalViewPr>
  <p:slideViewPr>
    <p:cSldViewPr snapToGrid="0" snapToObjects="1">
      <p:cViewPr varScale="1">
        <p:scale>
          <a:sx n="121" d="100"/>
          <a:sy n="121"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A864B-D7A1-EA49-8092-8FC093CDB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AFE1D0-3A13-5E49-9204-F4269836FD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9270D3-8D23-254A-8C08-1B905EFB30AA}"/>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5" name="Footer Placeholder 4">
            <a:extLst>
              <a:ext uri="{FF2B5EF4-FFF2-40B4-BE49-F238E27FC236}">
                <a16:creationId xmlns:a16="http://schemas.microsoft.com/office/drawing/2014/main" id="{21D41A11-7659-5A4F-AFF6-6C6551D591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7BC93-CC85-CF40-9C71-5F970A2F7C06}"/>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3763196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92F6B-61DD-7F49-B93D-971CA5815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F1579F-95B4-E448-839C-0D3F4C2162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D3A8DF-E266-C747-A7A4-7BDCCD54BCD9}"/>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5" name="Footer Placeholder 4">
            <a:extLst>
              <a:ext uri="{FF2B5EF4-FFF2-40B4-BE49-F238E27FC236}">
                <a16:creationId xmlns:a16="http://schemas.microsoft.com/office/drawing/2014/main" id="{37ACA76D-6EF5-F44D-A01C-A4261CCE3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062997-33E9-AB48-B052-36B3D342C7AF}"/>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996046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BF54B6-75D4-6142-8002-5D8778D231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755911-E992-0641-841F-157909DC1A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59F4BA-8559-A445-B516-85CE571BFBCD}"/>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5" name="Footer Placeholder 4">
            <a:extLst>
              <a:ext uri="{FF2B5EF4-FFF2-40B4-BE49-F238E27FC236}">
                <a16:creationId xmlns:a16="http://schemas.microsoft.com/office/drawing/2014/main" id="{ADB9C32D-015A-0746-9DC6-692AF4D29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5953C-3FE1-0F4F-9CAB-4BCDA57F58C0}"/>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397075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B6297-D605-4C48-BE7A-EBF71069C6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42F11-9032-8141-91D5-3F3592B97F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06E8C7-0CD6-464D-8D21-DE6EE050F580}"/>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5" name="Footer Placeholder 4">
            <a:extLst>
              <a:ext uri="{FF2B5EF4-FFF2-40B4-BE49-F238E27FC236}">
                <a16:creationId xmlns:a16="http://schemas.microsoft.com/office/drawing/2014/main" id="{A72AE563-EDA4-DD4B-BE98-0071BD8F7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7E237-4BCF-5C47-A22D-C4EF91CDEE85}"/>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44739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B7623-DBD4-804F-A608-A5F8CDF77B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9A33B7-209A-A741-AA7D-B10B7BC8D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53E4C2-C0C7-FB4C-AD93-EFBE8C24E946}"/>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5" name="Footer Placeholder 4">
            <a:extLst>
              <a:ext uri="{FF2B5EF4-FFF2-40B4-BE49-F238E27FC236}">
                <a16:creationId xmlns:a16="http://schemas.microsoft.com/office/drawing/2014/main" id="{E30DE924-0DAE-8543-8EA7-F406438D6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3AE0EB-CACB-9444-9181-5AC32EB071EE}"/>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2113291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CD0F-5180-3A43-AF37-0CE564D1F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2565E2-6E12-D348-B4A8-CBE8F5BC5C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B5A315-D3B1-4D49-95B0-31AB633212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1BCDCD-E447-254B-B5C4-20C569BA66BC}"/>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6" name="Footer Placeholder 5">
            <a:extLst>
              <a:ext uri="{FF2B5EF4-FFF2-40B4-BE49-F238E27FC236}">
                <a16:creationId xmlns:a16="http://schemas.microsoft.com/office/drawing/2014/main" id="{F88D5A9A-2F5C-964A-88CF-0DFFC5972B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BD84B6-F7EA-7E46-A91A-B217B01C9A37}"/>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3528495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DBC67-2070-3B4E-8A58-6EFCB89F49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DC5451-3282-CF4E-B989-8D62948AAE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F78FCD-4220-4B48-ADB9-A12AC6073E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DE6351-BB64-CB4B-9734-0A10BDAFFB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DC3357-E209-9D4D-B050-DB2DC158C7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0883C8-589A-E64A-935D-AFD681013F2E}"/>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8" name="Footer Placeholder 7">
            <a:extLst>
              <a:ext uri="{FF2B5EF4-FFF2-40B4-BE49-F238E27FC236}">
                <a16:creationId xmlns:a16="http://schemas.microsoft.com/office/drawing/2014/main" id="{5B51C5E3-F08E-3D4E-B302-6DB63C922F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41592-4ADA-3045-8157-5C0B3A74E88E}"/>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1638736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4FEA7-4035-0343-9D54-B93A934C0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D82636-3CB6-7843-B4D2-E2EFD8A0B627}"/>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4" name="Footer Placeholder 3">
            <a:extLst>
              <a:ext uri="{FF2B5EF4-FFF2-40B4-BE49-F238E27FC236}">
                <a16:creationId xmlns:a16="http://schemas.microsoft.com/office/drawing/2014/main" id="{62A27E34-31CD-9E40-9B07-AE001614BC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E3F437-BD44-5144-B8CE-D04A65477861}"/>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81931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03B8EE-B08E-0B46-B7F8-498406291ABB}"/>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3" name="Footer Placeholder 2">
            <a:extLst>
              <a:ext uri="{FF2B5EF4-FFF2-40B4-BE49-F238E27FC236}">
                <a16:creationId xmlns:a16="http://schemas.microsoft.com/office/drawing/2014/main" id="{266468DC-D28C-C848-A7E4-A5F4EA0756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0E859A-9673-BC47-9829-6D27B95395F4}"/>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4025834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F1FED-064F-A14A-A37B-262634604F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3BEEF9-E2D2-D644-86CB-078E4D93BB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CA4F4-E934-AF4D-9033-2015F1E029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F0E67B-32F1-6142-9B10-B598DCF172BC}"/>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6" name="Footer Placeholder 5">
            <a:extLst>
              <a:ext uri="{FF2B5EF4-FFF2-40B4-BE49-F238E27FC236}">
                <a16:creationId xmlns:a16="http://schemas.microsoft.com/office/drawing/2014/main" id="{59F7D71E-C957-424C-8080-0638B9D8D9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54BF6E-AD51-DE47-8304-EE91088C1AB7}"/>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271586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D3A58-CCB3-8341-98A9-42C4CB030C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CBE127-76F4-5B4A-8C81-9B133E48A6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3CC646-2B3F-5A45-90A1-7200A39153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B272DF-8A8F-5341-BCBF-70DFB3A159F2}"/>
              </a:ext>
            </a:extLst>
          </p:cNvPr>
          <p:cNvSpPr>
            <a:spLocks noGrp="1"/>
          </p:cNvSpPr>
          <p:nvPr>
            <p:ph type="dt" sz="half" idx="10"/>
          </p:nvPr>
        </p:nvSpPr>
        <p:spPr/>
        <p:txBody>
          <a:bodyPr/>
          <a:lstStyle/>
          <a:p>
            <a:fld id="{FC6A600F-0ED0-DF41-887A-354E2B1C67BE}" type="datetimeFigureOut">
              <a:rPr lang="en-US" smtClean="0"/>
              <a:t>8/29/22</a:t>
            </a:fld>
            <a:endParaRPr lang="en-US"/>
          </a:p>
        </p:txBody>
      </p:sp>
      <p:sp>
        <p:nvSpPr>
          <p:cNvPr id="6" name="Footer Placeholder 5">
            <a:extLst>
              <a:ext uri="{FF2B5EF4-FFF2-40B4-BE49-F238E27FC236}">
                <a16:creationId xmlns:a16="http://schemas.microsoft.com/office/drawing/2014/main" id="{59021C4C-6F06-BC47-8AC9-0160E91CFC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541AB0-D2A4-504A-B1D9-0909E97EEB6A}"/>
              </a:ext>
            </a:extLst>
          </p:cNvPr>
          <p:cNvSpPr>
            <a:spLocks noGrp="1"/>
          </p:cNvSpPr>
          <p:nvPr>
            <p:ph type="sldNum" sz="quarter" idx="12"/>
          </p:nvPr>
        </p:nvSpPr>
        <p:spPr/>
        <p:txBody>
          <a:bodyPr/>
          <a:lstStyle/>
          <a:p>
            <a:fld id="{A4A27620-FEF8-E24C-92CA-F2C4D261A213}" type="slidenum">
              <a:rPr lang="en-US" smtClean="0"/>
              <a:t>‹#›</a:t>
            </a:fld>
            <a:endParaRPr lang="en-US"/>
          </a:p>
        </p:txBody>
      </p:sp>
    </p:spTree>
    <p:extLst>
      <p:ext uri="{BB962C8B-B14F-4D97-AF65-F5344CB8AC3E}">
        <p14:creationId xmlns:p14="http://schemas.microsoft.com/office/powerpoint/2010/main" val="337424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E0543E-3114-114B-AC1D-5F550C18E5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68C924-DD22-A44B-9D50-0142B13552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9EFC4-C814-544D-80A7-02DC00AA81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A600F-0ED0-DF41-887A-354E2B1C67BE}" type="datetimeFigureOut">
              <a:rPr lang="en-US" smtClean="0"/>
              <a:t>8/29/22</a:t>
            </a:fld>
            <a:endParaRPr lang="en-US"/>
          </a:p>
        </p:txBody>
      </p:sp>
      <p:sp>
        <p:nvSpPr>
          <p:cNvPr id="5" name="Footer Placeholder 4">
            <a:extLst>
              <a:ext uri="{FF2B5EF4-FFF2-40B4-BE49-F238E27FC236}">
                <a16:creationId xmlns:a16="http://schemas.microsoft.com/office/drawing/2014/main" id="{1E5352FE-6926-8A45-A7C2-539CCBD269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6E99D2-1E28-EA4A-87FA-E754AB00F8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27620-FEF8-E24C-92CA-F2C4D261A213}" type="slidenum">
              <a:rPr lang="en-US" smtClean="0"/>
              <a:t>‹#›</a:t>
            </a:fld>
            <a:endParaRPr lang="en-US"/>
          </a:p>
        </p:txBody>
      </p:sp>
    </p:spTree>
    <p:extLst>
      <p:ext uri="{BB962C8B-B14F-4D97-AF65-F5344CB8AC3E}">
        <p14:creationId xmlns:p14="http://schemas.microsoft.com/office/powerpoint/2010/main" val="288246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hurchofjesuschrist.org/study/manual/teachings-joseph-smith/chapter-44?lang=eng" TargetMode="External"/><Relationship Id="rId2" Type="http://schemas.openxmlformats.org/officeDocument/2006/relationships/hyperlink" Target="https://www.churchofjesuschrist.org/study/manual/teachings-joseph-smith/chapter-17?lang=e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hurchofjesuschrist.org/study/manual/teachings-joseph-f-smith/chapter-37?lang=eng&amp;para=13#p1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hurchofjesuschrist.org/study/scriptures/bofm/2-ne/2.15-16?lang=eng#p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A70D5-8940-AE4E-BCC5-01D591396DF7}"/>
              </a:ext>
            </a:extLst>
          </p:cNvPr>
          <p:cNvSpPr>
            <a:spLocks noGrp="1"/>
          </p:cNvSpPr>
          <p:nvPr>
            <p:ph type="ctrTitle"/>
          </p:nvPr>
        </p:nvSpPr>
        <p:spPr/>
        <p:txBody>
          <a:bodyPr/>
          <a:lstStyle/>
          <a:p>
            <a:r>
              <a:rPr lang="en-US" dirty="0"/>
              <a:t>Pre-Mortal World</a:t>
            </a:r>
          </a:p>
        </p:txBody>
      </p:sp>
    </p:spTree>
    <p:extLst>
      <p:ext uri="{BB962C8B-B14F-4D97-AF65-F5344CB8AC3E}">
        <p14:creationId xmlns:p14="http://schemas.microsoft.com/office/powerpoint/2010/main" val="2202343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normAutofit fontScale="92500" lnSpcReduction="20000"/>
          </a:bodyPr>
          <a:lstStyle/>
          <a:p>
            <a:pPr marL="0" indent="0">
              <a:buNone/>
            </a:pPr>
            <a:r>
              <a:rPr lang="en-US" sz="3600" dirty="0">
                <a:latin typeface="Times New Roman" panose="02020603050405020304" pitchFamily="18" charset="0"/>
                <a:cs typeface="Times New Roman" panose="02020603050405020304" pitchFamily="18" charset="0"/>
              </a:rPr>
              <a:t>Agency was one of the principal issues to arise in the premortal Council in Heaven. It was one of the main causes of the conflict between the followers of Christ and the followers of Satan.</a:t>
            </a:r>
          </a:p>
          <a:p>
            <a:pPr marL="0" indent="0">
              <a:buNone/>
            </a:pPr>
            <a:r>
              <a:rPr lang="en-US" sz="3600" dirty="0">
                <a:latin typeface="Times New Roman" panose="02020603050405020304" pitchFamily="18" charset="0"/>
                <a:cs typeface="Times New Roman" panose="02020603050405020304" pitchFamily="18" charset="0"/>
              </a:rPr>
              <a:t>The Lord has said that all people are responsible for their own motives, attitudes, desires, and actions. Even though we are free to choose our course of action, we are not free to choose the consequences of our actions. The consequences, whether good or bad, follow as a natural result of any choice we make.</a:t>
            </a:r>
          </a:p>
          <a:p>
            <a:pPr marL="0" indent="0">
              <a:buNone/>
            </a:pPr>
            <a:r>
              <a:rPr lang="en-US" sz="1800" dirty="0">
                <a:latin typeface="Times New Roman" panose="02020603050405020304" pitchFamily="18" charset="0"/>
                <a:cs typeface="Times New Roman" panose="02020603050405020304" pitchFamily="18" charset="0"/>
              </a:rPr>
              <a:t>(Gospel Topics – Agency)</a:t>
            </a:r>
          </a:p>
          <a:p>
            <a:endParaRPr lang="en-US" dirty="0"/>
          </a:p>
        </p:txBody>
      </p:sp>
    </p:spTree>
    <p:extLst>
      <p:ext uri="{BB962C8B-B14F-4D97-AF65-F5344CB8AC3E}">
        <p14:creationId xmlns:p14="http://schemas.microsoft.com/office/powerpoint/2010/main" val="431446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lstStyle/>
          <a:p>
            <a:pPr marL="0" indent="0">
              <a:buNone/>
            </a:pPr>
            <a:r>
              <a:rPr lang="en-US" sz="3600" dirty="0">
                <a:latin typeface="Times New Roman" panose="02020603050405020304" pitchFamily="18" charset="0"/>
                <a:cs typeface="Times New Roman" panose="02020603050405020304" pitchFamily="18" charset="0"/>
              </a:rPr>
              <a:t>The freedom to choose was a basic issue in the grand council of heaven before we ever came to earth and had to be defended there by a war in heaven. The forces of truth have been defending this right ever since, and the struggle gets no easier.</a:t>
            </a:r>
          </a:p>
          <a:p>
            <a:pPr marL="0" indent="0">
              <a:buNone/>
            </a:pPr>
            <a:r>
              <a:rPr lang="en-US" sz="3600" dirty="0">
                <a:latin typeface="Times New Roman" panose="02020603050405020304" pitchFamily="18" charset="0"/>
                <a:cs typeface="Times New Roman" panose="02020603050405020304" pitchFamily="18" charset="0"/>
              </a:rPr>
              <a:t>(Harold B. Lee, </a:t>
            </a:r>
            <a:r>
              <a:rPr lang="en-US" sz="3600" i="1" dirty="0">
                <a:latin typeface="Times New Roman" panose="02020603050405020304" pitchFamily="18" charset="0"/>
                <a:cs typeface="Times New Roman" panose="02020603050405020304" pitchFamily="18" charset="0"/>
              </a:rPr>
              <a:t>Decisions for Successful Living</a:t>
            </a:r>
            <a:r>
              <a:rPr lang="en-US" sz="3600" dirty="0">
                <a:latin typeface="Times New Roman" panose="02020603050405020304" pitchFamily="18" charset="0"/>
                <a:cs typeface="Times New Roman" panose="02020603050405020304" pitchFamily="18" charset="0"/>
              </a:rPr>
              <a:t>, 1)</a:t>
            </a:r>
          </a:p>
          <a:p>
            <a:pPr marL="0" indent="0">
              <a:buNone/>
            </a:pPr>
            <a:endParaRPr lang="en-US" dirty="0"/>
          </a:p>
          <a:p>
            <a:endParaRPr lang="en-US" dirty="0"/>
          </a:p>
        </p:txBody>
      </p:sp>
    </p:spTree>
    <p:extLst>
      <p:ext uri="{BB962C8B-B14F-4D97-AF65-F5344CB8AC3E}">
        <p14:creationId xmlns:p14="http://schemas.microsoft.com/office/powerpoint/2010/main" val="380987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442913" y="1825624"/>
            <a:ext cx="11572875" cy="4860925"/>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The spirits of men had their agency, some were greater than others, and from among them the Father called and foreordained his prophets and rulers. Jeremiah and Abraham were two of them. . . . The spirits of men were not equal. They may have had an equal start, and we know they were all innocent in the beginning; but the right of agency which was given to them enabled some to outstrip others, and thus, through the eons of immortal existence, to become more intelligent, more faithful, for they were free to act for themselves, to think for themselves, to receive the truth or rebel against it. </a:t>
            </a:r>
          </a:p>
          <a:p>
            <a:pPr marL="0" indent="0">
              <a:buNone/>
            </a:pPr>
            <a:r>
              <a:rPr lang="en-US" dirty="0">
                <a:latin typeface="Times New Roman" panose="02020603050405020304" pitchFamily="18" charset="0"/>
                <a:cs typeface="Times New Roman" panose="02020603050405020304" pitchFamily="18" charset="0"/>
              </a:rPr>
              <a:t>(Joseph Fielding Smith, DS, 1: 59.)</a:t>
            </a:r>
          </a:p>
          <a:p>
            <a:pPr marL="0" indent="0">
              <a:buNone/>
            </a:pPr>
            <a:endParaRPr lang="en-US" dirty="0"/>
          </a:p>
          <a:p>
            <a:endParaRPr lang="en-US" dirty="0"/>
          </a:p>
        </p:txBody>
      </p:sp>
    </p:spTree>
    <p:extLst>
      <p:ext uri="{BB962C8B-B14F-4D97-AF65-F5344CB8AC3E}">
        <p14:creationId xmlns:p14="http://schemas.microsoft.com/office/powerpoint/2010/main" val="4148837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442913" y="1825624"/>
            <a:ext cx="11572875" cy="4860925"/>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God gave his children their free agency even in the spirit world, by which the individual spirits had the privilege, just as men have here, of choosing the good and rejecting the evil, or partaking of the evil to suffer the consequences of their sins. Because of this, some even there were more faithful than others in keeping the commandments of the Lord. Some were of greater intelligence than others, as we find it here, and were honored accordingly </a:t>
            </a:r>
          </a:p>
          <a:p>
            <a:pPr marL="0" indent="0">
              <a:buNone/>
            </a:pPr>
            <a:r>
              <a:rPr lang="en-US" dirty="0">
                <a:latin typeface="Times New Roman" panose="02020603050405020304" pitchFamily="18" charset="0"/>
                <a:cs typeface="Times New Roman" panose="02020603050405020304" pitchFamily="18" charset="0"/>
              </a:rPr>
              <a:t>(Joseph Fielding Smith, DS, 1: 59.)</a:t>
            </a:r>
          </a:p>
          <a:p>
            <a:pPr marL="0" indent="0">
              <a:buNone/>
            </a:pPr>
            <a:endParaRPr lang="en-US" dirty="0"/>
          </a:p>
          <a:p>
            <a:endParaRPr lang="en-US" dirty="0"/>
          </a:p>
        </p:txBody>
      </p:sp>
    </p:spTree>
    <p:extLst>
      <p:ext uri="{BB962C8B-B14F-4D97-AF65-F5344CB8AC3E}">
        <p14:creationId xmlns:p14="http://schemas.microsoft.com/office/powerpoint/2010/main" val="2354508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5"/>
            <a:ext cx="10515600" cy="4667250"/>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Four great principles must be in force if there is to be agency: 1. Laws must exist, laws ordained by an Omnipotent power, laws which can be obeyed or disobeyed; 2. Opposites must exist-good and evil, virtue and vice, right and wrong -that is, there must be an opposition, one force pulling one way and another pulling the other; 3. A knowledge of good and evil must be had by those who are to enjoy the agency, that is, they must know the difference between the opposites; and 4. An unfettered power of choice must prevail. </a:t>
            </a:r>
          </a:p>
          <a:p>
            <a:pPr marL="0" indent="0">
              <a:buNone/>
            </a:pPr>
            <a:r>
              <a:rPr lang="en-US" sz="32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(Bruce R. McConkie, Mormon Doctrine, 26)</a:t>
            </a:r>
          </a:p>
          <a:p>
            <a:pPr marL="0" indent="0">
              <a:buNone/>
            </a:pPr>
            <a:endParaRPr lang="en-US" dirty="0"/>
          </a:p>
          <a:p>
            <a:endParaRPr lang="en-US" dirty="0"/>
          </a:p>
        </p:txBody>
      </p:sp>
    </p:spTree>
    <p:extLst>
      <p:ext uri="{BB962C8B-B14F-4D97-AF65-F5344CB8AC3E}">
        <p14:creationId xmlns:p14="http://schemas.microsoft.com/office/powerpoint/2010/main" val="1777476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5"/>
            <a:ext cx="10515600" cy="4667250"/>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Man's greatest endowment in mortal life is the power of choice—the divine gift of free agency. No true character was ever developed without a sense of soul freedom….Next to the bestowal of life itself, the right to direct that life is God's greatest gift to man.   </a:t>
            </a:r>
          </a:p>
          <a:p>
            <a:pPr marL="0" indent="0">
              <a:buNone/>
            </a:pPr>
            <a:r>
              <a:rPr lang="en-US" dirty="0">
                <a:latin typeface="Times New Roman" panose="02020603050405020304" pitchFamily="18" charset="0"/>
                <a:cs typeface="Times New Roman" panose="02020603050405020304" pitchFamily="18" charset="0"/>
              </a:rPr>
              <a:t>(David O. McKay, </a:t>
            </a:r>
            <a:r>
              <a:rPr lang="en-US" i="1" dirty="0">
                <a:latin typeface="Times New Roman" panose="02020603050405020304" pitchFamily="18" charset="0"/>
                <a:cs typeface="Times New Roman" panose="02020603050405020304" pitchFamily="18" charset="0"/>
              </a:rPr>
              <a:t>Gospel Ideals</a:t>
            </a:r>
            <a:r>
              <a:rPr lang="en-US" dirty="0">
                <a:latin typeface="Times New Roman" panose="02020603050405020304" pitchFamily="18" charset="0"/>
                <a:cs typeface="Times New Roman" panose="02020603050405020304" pitchFamily="18" charset="0"/>
              </a:rPr>
              <a:t>, 299.)</a:t>
            </a:r>
          </a:p>
          <a:p>
            <a:pPr marL="0" indent="0">
              <a:buNone/>
            </a:pPr>
            <a:endParaRPr lang="en-US" dirty="0"/>
          </a:p>
          <a:p>
            <a:endParaRPr lang="en-US" dirty="0"/>
          </a:p>
        </p:txBody>
      </p:sp>
    </p:spTree>
    <p:extLst>
      <p:ext uri="{BB962C8B-B14F-4D97-AF65-F5344CB8AC3E}">
        <p14:creationId xmlns:p14="http://schemas.microsoft.com/office/powerpoint/2010/main" val="3406630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lstStyle/>
          <a:p>
            <a:pPr marL="0" indent="0">
              <a:buNone/>
            </a:pPr>
            <a:r>
              <a:rPr lang="en-US" sz="4400" dirty="0">
                <a:latin typeface="Times New Roman" panose="02020603050405020304" pitchFamily="18" charset="0"/>
                <a:cs typeface="Times New Roman" panose="02020603050405020304" pitchFamily="18" charset="0"/>
              </a:rPr>
              <a:t>You may remember it and lay it to heart, and if you wish, write it in your journals that some of the best spirits that have ever been sent to earth are coming at the present time. </a:t>
            </a:r>
            <a:r>
              <a:rPr lang="en-US" dirty="0">
                <a:latin typeface="Times New Roman" panose="02020603050405020304" pitchFamily="18" charset="0"/>
                <a:cs typeface="Times New Roman" panose="02020603050405020304" pitchFamily="18" charset="0"/>
              </a:rPr>
              <a:t>(Brigham Young, </a:t>
            </a:r>
            <a:r>
              <a:rPr lang="en-US" i="1" dirty="0">
                <a:latin typeface="Times New Roman" panose="02020603050405020304" pitchFamily="18" charset="0"/>
                <a:cs typeface="Times New Roman" panose="02020603050405020304" pitchFamily="18" charset="0"/>
              </a:rPr>
              <a:t>Discourses</a:t>
            </a:r>
            <a:r>
              <a:rPr lang="en-US" dirty="0">
                <a:latin typeface="Times New Roman" panose="02020603050405020304" pitchFamily="18" charset="0"/>
                <a:cs typeface="Times New Roman" panose="02020603050405020304" pitchFamily="18" charset="0"/>
              </a:rPr>
              <a:t>, 109.)</a:t>
            </a:r>
          </a:p>
          <a:p>
            <a:pPr marL="0" indent="0">
              <a:buNone/>
            </a:pPr>
            <a:endParaRPr lang="en-US" dirty="0"/>
          </a:p>
        </p:txBody>
      </p:sp>
    </p:spTree>
    <p:extLst>
      <p:ext uri="{BB962C8B-B14F-4D97-AF65-F5344CB8AC3E}">
        <p14:creationId xmlns:p14="http://schemas.microsoft.com/office/powerpoint/2010/main" val="255524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14350" y="1443038"/>
            <a:ext cx="11430000" cy="5243511"/>
          </a:xfrm>
        </p:spPr>
        <p:txBody>
          <a:bodyPr>
            <a:normAutofit fontScale="92500" lnSpcReduction="20000"/>
          </a:bodyPr>
          <a:lstStyle/>
          <a:p>
            <a:pPr marL="0" indent="0">
              <a:buNone/>
            </a:pPr>
            <a:r>
              <a:rPr lang="en-US" sz="3200" dirty="0">
                <a:latin typeface="Times New Roman" panose="02020603050405020304" pitchFamily="18" charset="0"/>
                <a:cs typeface="Times New Roman" panose="02020603050405020304" pitchFamily="18" charset="0"/>
              </a:rPr>
              <a:t>Being subject to law, and having their agency, all the spirits of men, while yet in the Eternal Presence, developed aptitudes, talents, capacities, and abilities of every sort, kind, and degree. During the long expanse of life, which then was, an infinite variety of talents and abilities came into being. As the ages rolled, no two spirits remained alike. Mozart became a musician; Einstein centered his interest in mathematics; Michelangelo turned his attention to painting. Cain was a liar, a schemer, a rebel who maintained a close affinity with Lucifer. Abraham and Moses and all of the prophets sought and obtained the talent for spirituality. Mary and Eve were two of the greatest of all the spirit daughters of the father. The whole house of Israel, known and segregated out from their fellows, was inclined toward spiritual things. And so it went through all the hosts of heaven, each individual developing such talents and abilities as his soul desired.  </a:t>
            </a:r>
          </a:p>
          <a:p>
            <a:pPr marL="0" indent="0">
              <a:buNone/>
            </a:pPr>
            <a:r>
              <a:rPr lang="en-US" dirty="0"/>
              <a:t>(Bruce R. McConkie, </a:t>
            </a:r>
            <a:r>
              <a:rPr lang="en-US" i="1" dirty="0"/>
              <a:t>The Mortal Messiah,</a:t>
            </a:r>
            <a:r>
              <a:rPr lang="en-US" dirty="0"/>
              <a:t> 1:23)</a:t>
            </a:r>
          </a:p>
          <a:p>
            <a:pPr marL="0" indent="0">
              <a:buNone/>
            </a:pPr>
            <a:endParaRPr lang="en-US" dirty="0"/>
          </a:p>
        </p:txBody>
      </p:sp>
    </p:spTree>
    <p:extLst>
      <p:ext uri="{BB962C8B-B14F-4D97-AF65-F5344CB8AC3E}">
        <p14:creationId xmlns:p14="http://schemas.microsoft.com/office/powerpoint/2010/main" val="563702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lstStyle/>
          <a:p>
            <a:pPr marL="0" indent="0">
              <a:buNone/>
            </a:pPr>
            <a:r>
              <a:rPr lang="en-US" sz="3200" dirty="0">
                <a:latin typeface="Times New Roman" panose="02020603050405020304" pitchFamily="18" charset="0"/>
                <a:cs typeface="Times New Roman" panose="02020603050405020304" pitchFamily="18" charset="0"/>
              </a:rPr>
              <a:t>God gave his children their free agency even in the spirit world, by which the individual spirits had the privilege, just as men have here, of choosing the good and rejecting the evil, or partaking of the evil to suffer the consequences of their sins. Because of this, some even there were more faithful than others in keeping the commandments of the Lord. Some were of greater intelligence than others, as we find it here, and were honored accordingly…</a:t>
            </a:r>
          </a:p>
          <a:p>
            <a:pPr marL="0" indent="0">
              <a:buNone/>
            </a:pPr>
            <a:r>
              <a:rPr lang="en-US" dirty="0">
                <a:latin typeface="Times New Roman" panose="02020603050405020304" pitchFamily="18" charset="0"/>
                <a:cs typeface="Times New Roman" panose="02020603050405020304" pitchFamily="18" charset="0"/>
              </a:rPr>
              <a:t>(Joseph Fielding Smith, DS, 1: 58.)</a:t>
            </a:r>
          </a:p>
          <a:p>
            <a:pPr marL="0" indent="0">
              <a:buNone/>
            </a:pPr>
            <a:endParaRPr lang="en-US" dirty="0"/>
          </a:p>
        </p:txBody>
      </p:sp>
    </p:spTree>
    <p:extLst>
      <p:ext uri="{BB962C8B-B14F-4D97-AF65-F5344CB8AC3E}">
        <p14:creationId xmlns:p14="http://schemas.microsoft.com/office/powerpoint/2010/main" val="3743101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328613" y="1485900"/>
            <a:ext cx="11644311" cy="5186363"/>
          </a:xfrm>
        </p:spPr>
        <p:txBody>
          <a:bodyPr>
            <a:normAutofit fontScale="92500" lnSpcReduction="10000"/>
          </a:bodyPr>
          <a:lstStyle/>
          <a:p>
            <a:pPr marL="0" indent="0">
              <a:buNone/>
            </a:pPr>
            <a:r>
              <a:rPr lang="en-US" sz="3000" dirty="0">
                <a:latin typeface="Times New Roman" panose="02020603050405020304" pitchFamily="18" charset="0"/>
                <a:cs typeface="Times New Roman" panose="02020603050405020304" pitchFamily="18" charset="0"/>
              </a:rPr>
              <a:t>For nearly six thousand years, God has held you in reserve to make your appearance in the final days before the Second Coming of the Lord. . . . While our generation will be comparable in wickedness to the days of Noah, when the Lord cleansed the earth by flood, there is a major difference this time. It is that God has saved for the final inning some of his strongest children, who will help bear off the Kingdom triumphantly. And that is where you come in, for you are the generation that must be prepared to meet your God.  All through the ages the prophets have looked down through the corridors of time to our day. Billions of the deceased and those yet to be born have their eyes on us. Make no mistake about it—you are a marked generation. There has never been more expected of the faithful in such a short period of time as there is of us. Never before on the face of this earth have the forces of evil and the forces of good been as well organized.  </a:t>
            </a:r>
          </a:p>
          <a:p>
            <a:pPr marL="0" indent="0">
              <a:buNone/>
            </a:pPr>
            <a:r>
              <a:rPr lang="en-US" dirty="0">
                <a:latin typeface="Times New Roman" panose="02020603050405020304" pitchFamily="18" charset="0"/>
                <a:cs typeface="Times New Roman" panose="02020603050405020304" pitchFamily="18" charset="0"/>
              </a:rPr>
              <a:t>(Ezra Taft Benson, "In His Steps," </a:t>
            </a:r>
            <a:r>
              <a:rPr lang="en-US" i="1" dirty="0">
                <a:latin typeface="Times New Roman" panose="02020603050405020304" pitchFamily="18" charset="0"/>
                <a:cs typeface="Times New Roman" panose="02020603050405020304" pitchFamily="18" charset="0"/>
              </a:rPr>
              <a:t>Speeches of the Year,</a:t>
            </a:r>
            <a:r>
              <a:rPr lang="en-US" dirty="0">
                <a:latin typeface="Times New Roman" panose="02020603050405020304" pitchFamily="18" charset="0"/>
                <a:cs typeface="Times New Roman" panose="02020603050405020304" pitchFamily="18" charset="0"/>
              </a:rPr>
              <a:t> 1979, p. 59)</a:t>
            </a:r>
          </a:p>
          <a:p>
            <a:pPr marL="0" indent="0">
              <a:buNone/>
            </a:pPr>
            <a:endParaRPr lang="en-US" dirty="0"/>
          </a:p>
        </p:txBody>
      </p:sp>
    </p:spTree>
    <p:extLst>
      <p:ext uri="{BB962C8B-B14F-4D97-AF65-F5344CB8AC3E}">
        <p14:creationId xmlns:p14="http://schemas.microsoft.com/office/powerpoint/2010/main" val="1027324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How did we get into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a:bodyPr>
          <a:lstStyle/>
          <a:p>
            <a:pPr marL="0" indent="0">
              <a:buNone/>
            </a:pPr>
            <a:r>
              <a:rPr lang="en-US" sz="4800" dirty="0">
                <a:latin typeface="Times New Roman" panose="02020603050405020304" pitchFamily="18" charset="0"/>
                <a:cs typeface="Times New Roman" panose="02020603050405020304" pitchFamily="18" charset="0"/>
              </a:rPr>
              <a:t>All human beings—male and female—are </a:t>
            </a:r>
            <a:r>
              <a:rPr lang="en-US" sz="4800" b="1" dirty="0">
                <a:latin typeface="Times New Roman" panose="02020603050405020304" pitchFamily="18" charset="0"/>
                <a:cs typeface="Times New Roman" panose="02020603050405020304" pitchFamily="18" charset="0"/>
              </a:rPr>
              <a:t>created in the image of God</a:t>
            </a:r>
            <a:r>
              <a:rPr lang="en-US" sz="4800" dirty="0">
                <a:latin typeface="Times New Roman" panose="02020603050405020304" pitchFamily="18" charset="0"/>
                <a:cs typeface="Times New Roman" panose="02020603050405020304" pitchFamily="18" charset="0"/>
              </a:rPr>
              <a:t>. Each is a beloved spirit son or daughter of heavenly parents, and, as such, each has a divine nature and destiny.</a:t>
            </a:r>
          </a:p>
          <a:p>
            <a:pPr marL="0" indent="0">
              <a:buNone/>
            </a:pPr>
            <a:r>
              <a:rPr lang="en-US" sz="2000" dirty="0">
                <a:latin typeface="Times New Roman" panose="02020603050405020304" pitchFamily="18" charset="0"/>
                <a:cs typeface="Times New Roman" panose="02020603050405020304" pitchFamily="18" charset="0"/>
              </a:rPr>
              <a:t>The Family, A Proclamation to the World, 1995</a:t>
            </a:r>
          </a:p>
          <a:p>
            <a:pPr marL="0" indent="0">
              <a:buNone/>
            </a:pPr>
            <a:endParaRPr lang="en-US" sz="4800" dirty="0">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2119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328613" y="1485900"/>
            <a:ext cx="11644311" cy="5186363"/>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It would seem very clear, then, that...Jacob, who was later to be called Israel, and his posterity, who were known as the children of Israel, were born into the most illustrious lineage of any of those who came upon the earth as mortal beings.  All these rewards were seemingly promised, or foreordained, before the world was. Surely these matters must have been determined by the kind of lives we had lived in that premortal spirit world. Some may question these assumptions, but at the same time they will accept without any question the belief that each one of us will be judged when we leave this earth according to his or her deeds during our lives here in mortality. Isn't it just as reasonable to believe that what we have received here in this earth life was given to each of us according to the merits of our conduct before we came here? </a:t>
            </a:r>
          </a:p>
          <a:p>
            <a:pPr marL="0" indent="0">
              <a:buNone/>
            </a:pPr>
            <a:r>
              <a:rPr lang="en-US" dirty="0">
                <a:latin typeface="Times New Roman" panose="02020603050405020304" pitchFamily="18" charset="0"/>
                <a:cs typeface="Times New Roman" panose="02020603050405020304" pitchFamily="18" charset="0"/>
              </a:rPr>
              <a:t>(Harold B. Lee, </a:t>
            </a:r>
            <a:r>
              <a:rPr lang="en-US" i="1" dirty="0">
                <a:latin typeface="Times New Roman" panose="02020603050405020304" pitchFamily="18" charset="0"/>
                <a:cs typeface="Times New Roman" panose="02020603050405020304" pitchFamily="18" charset="0"/>
              </a:rPr>
              <a:t>Ensign, </a:t>
            </a:r>
            <a:r>
              <a:rPr lang="en-US" dirty="0">
                <a:latin typeface="Times New Roman" panose="02020603050405020304" pitchFamily="18" charset="0"/>
                <a:cs typeface="Times New Roman" panose="02020603050405020304" pitchFamily="18" charset="0"/>
              </a:rPr>
              <a:t>January 1974, p. 5)</a:t>
            </a:r>
          </a:p>
          <a:p>
            <a:pPr marL="0" indent="0">
              <a:buNone/>
            </a:pPr>
            <a:endParaRPr lang="en-US" dirty="0"/>
          </a:p>
        </p:txBody>
      </p:sp>
    </p:spTree>
    <p:extLst>
      <p:ext uri="{BB962C8B-B14F-4D97-AF65-F5344CB8AC3E}">
        <p14:creationId xmlns:p14="http://schemas.microsoft.com/office/powerpoint/2010/main" val="3624818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328613" y="1485900"/>
            <a:ext cx="11644311" cy="5186363"/>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We have been placed upon this earth because of our faithfulness in having kept our first estate. The labors that we performed in the sphere that we left before we came here have had a certain effect upon our lives here, and to a certain extent they govern and control the lives that we lead here, just the same as the labors that we do here will control and govern our lives when we pass from this stage of existence. </a:t>
            </a:r>
          </a:p>
          <a:p>
            <a:pPr marL="0" indent="0">
              <a:buNone/>
            </a:pPr>
            <a:r>
              <a:rPr lang="en-US" dirty="0">
                <a:latin typeface="Times New Roman" panose="02020603050405020304" pitchFamily="18" charset="0"/>
                <a:cs typeface="Times New Roman" panose="02020603050405020304" pitchFamily="18" charset="0"/>
              </a:rPr>
              <a:t>(Heber J. Grant, </a:t>
            </a:r>
            <a:r>
              <a:rPr lang="en-US" i="1" dirty="0">
                <a:latin typeface="Times New Roman" panose="02020603050405020304" pitchFamily="18" charset="0"/>
                <a:cs typeface="Times New Roman" panose="02020603050405020304" pitchFamily="18" charset="0"/>
              </a:rPr>
              <a:t>Improvement Era, </a:t>
            </a:r>
            <a:r>
              <a:rPr lang="en-US" dirty="0">
                <a:latin typeface="Times New Roman" panose="02020603050405020304" pitchFamily="18" charset="0"/>
                <a:cs typeface="Times New Roman" panose="02020603050405020304" pitchFamily="18" charset="0"/>
              </a:rPr>
              <a:t>February, 1943. 75)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85429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Noble and Great </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328613" y="1485900"/>
            <a:ext cx="11644311" cy="5186363"/>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There must be leaders, presiding officers, and those who are worthy and able to take command. During the ages in which we dwelt in the pre-mortal state we not only developed our various characteristics and showed our worthiness and ability, or the lack of it, but we were also where such progress could be observed. It is reasonable to believe that there was a Church organization there. The heavenly beings were living in a perfectly arranged society. Every person knew his place. Priesthood, without any question, had been conferred and the leaders were chosen to officiate. Ordinances pertaining to that pre-mortality were required and the love of God prevailed.  </a:t>
            </a:r>
          </a:p>
          <a:p>
            <a:pPr marL="0" indent="0">
              <a:buNone/>
            </a:pPr>
            <a:r>
              <a:rPr lang="en-US" dirty="0">
                <a:latin typeface="Times New Roman" panose="02020603050405020304" pitchFamily="18" charset="0"/>
                <a:cs typeface="Times New Roman" panose="02020603050405020304" pitchFamily="18" charset="0"/>
              </a:rPr>
              <a:t>(Joseph Fielding Smith, The Way to Perfection, 50-51) </a:t>
            </a:r>
          </a:p>
          <a:p>
            <a:pPr marL="0" indent="0">
              <a:buNone/>
            </a:pPr>
            <a:endParaRPr lang="en-US" dirty="0"/>
          </a:p>
        </p:txBody>
      </p:sp>
    </p:spTree>
    <p:extLst>
      <p:ext uri="{BB962C8B-B14F-4D97-AF65-F5344CB8AC3E}">
        <p14:creationId xmlns:p14="http://schemas.microsoft.com/office/powerpoint/2010/main" val="3737977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In the premortal life, our Heavenly Father called a Grand Council to present His plan for our progression </a:t>
            </a:r>
            <a:r>
              <a:rPr lang="en-US" sz="1700" dirty="0">
                <a:latin typeface="Times New Roman" panose="02020603050405020304" pitchFamily="18" charset="0"/>
                <a:cs typeface="Times New Roman" panose="02020603050405020304" pitchFamily="18" charset="0"/>
              </a:rPr>
              <a:t>(see </a:t>
            </a:r>
            <a:r>
              <a:rPr lang="en-US" sz="1700" i="1" dirty="0">
                <a:latin typeface="Times New Roman" panose="02020603050405020304" pitchFamily="18" charset="0"/>
                <a:cs typeface="Times New Roman" panose="02020603050405020304" pitchFamily="18" charset="0"/>
              </a:rPr>
              <a:t>Teachings of Presidents of the Church: Joseph Smith</a:t>
            </a:r>
            <a:r>
              <a:rPr lang="en-US" sz="1700" dirty="0">
                <a:latin typeface="Times New Roman" panose="02020603050405020304" pitchFamily="18" charset="0"/>
                <a:cs typeface="Times New Roman" panose="02020603050405020304" pitchFamily="18" charset="0"/>
              </a:rPr>
              <a:t> [2007], </a:t>
            </a:r>
            <a:r>
              <a:rPr lang="en-US" sz="1700" dirty="0">
                <a:latin typeface="Times New Roman" panose="02020603050405020304" pitchFamily="18" charset="0"/>
                <a:cs typeface="Times New Roman" panose="02020603050405020304" pitchFamily="18" charset="0"/>
                <a:hlinkClick r:id="rId2"/>
              </a:rPr>
              <a:t>209</a:t>
            </a:r>
            <a:r>
              <a:rPr lang="en-US" sz="1700" dirty="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hlinkClick r:id="rId3"/>
              </a:rPr>
              <a:t>511</a:t>
            </a:r>
            <a:r>
              <a:rPr lang="en-US" sz="1700"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We learned that if we followed His plan, we would become like Him. We would be resurrected; we would have all power in heaven and on earth; we would become heavenly parents and have spirit children just as He does. </a:t>
            </a:r>
            <a:r>
              <a:rPr lang="en-US" sz="1900" dirty="0">
                <a:latin typeface="Times New Roman" panose="02020603050405020304" pitchFamily="18" charset="0"/>
                <a:cs typeface="Times New Roman" panose="02020603050405020304" pitchFamily="18" charset="0"/>
              </a:rPr>
              <a:t>(Gospel Topics,  Council in Heaven)</a:t>
            </a:r>
          </a:p>
        </p:txBody>
      </p:sp>
    </p:spTree>
    <p:extLst>
      <p:ext uri="{BB962C8B-B14F-4D97-AF65-F5344CB8AC3E}">
        <p14:creationId xmlns:p14="http://schemas.microsoft.com/office/powerpoint/2010/main" val="3306365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lnSpcReduction="10000"/>
          </a:bodyPr>
          <a:lstStyle/>
          <a:p>
            <a:pPr marL="0" indent="0">
              <a:buNone/>
            </a:pPr>
            <a:r>
              <a:rPr lang="en-US" sz="4000" dirty="0">
                <a:latin typeface="Times New Roman" panose="02020603050405020304" pitchFamily="18" charset="0"/>
                <a:cs typeface="Times New Roman" panose="02020603050405020304" pitchFamily="18" charset="0"/>
              </a:rPr>
              <a:t>We learned that He would provide an earth for us where we would prove ourselves (see Abraham 3:24–26). A veil would cover our memories, and we would forget our heavenly home. This would be necessary so we could exercise our agency to choose good or evil without being influenced by the memory of living with our Heavenly Father. … He would help us recognize the truth when we heard it again on earth. </a:t>
            </a:r>
            <a:r>
              <a:rPr lang="en-US" sz="1900" dirty="0">
                <a:latin typeface="Times New Roman" panose="02020603050405020304" pitchFamily="18" charset="0"/>
                <a:cs typeface="Times New Roman" panose="02020603050405020304" pitchFamily="18" charset="0"/>
              </a:rPr>
              <a:t>(Gospel Topics,  Council in Heaven)</a:t>
            </a:r>
          </a:p>
        </p:txBody>
      </p:sp>
    </p:spTree>
    <p:extLst>
      <p:ext uri="{BB962C8B-B14F-4D97-AF65-F5344CB8AC3E}">
        <p14:creationId xmlns:p14="http://schemas.microsoft.com/office/powerpoint/2010/main" val="41231609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fontScale="92500" lnSpcReduction="10000"/>
          </a:bodyPr>
          <a:lstStyle/>
          <a:p>
            <a:pPr marL="0" indent="0">
              <a:buNone/>
            </a:pPr>
            <a:r>
              <a:rPr lang="en-US" sz="4000" dirty="0">
                <a:latin typeface="Times New Roman" panose="02020603050405020304" pitchFamily="18" charset="0"/>
                <a:cs typeface="Times New Roman" panose="02020603050405020304" pitchFamily="18" charset="0"/>
              </a:rPr>
              <a:t>At the Grand Council we also learned the purpose for our progression: to have a fulness of joy. However, we also learned that some would be deceived, choose other paths, and lose their way. We learned that all of us would have trials in our lives: sickness, disappointment, pain, sorrow, and death. But we understood that these would be given to us for our experience and our good. If we allowed them to, these trials would purify us rather than defeat us </a:t>
            </a:r>
            <a:r>
              <a:rPr lang="en-US" sz="1700" dirty="0">
                <a:latin typeface="Times New Roman" panose="02020603050405020304" pitchFamily="18" charset="0"/>
                <a:cs typeface="Times New Roman" panose="02020603050405020304" pitchFamily="18" charset="0"/>
              </a:rPr>
              <a:t>(see </a:t>
            </a:r>
            <a:r>
              <a:rPr lang="en-US" sz="1700" i="1" dirty="0">
                <a:latin typeface="Times New Roman" panose="02020603050405020304" pitchFamily="18" charset="0"/>
                <a:cs typeface="Times New Roman" panose="02020603050405020304" pitchFamily="18" charset="0"/>
              </a:rPr>
              <a:t>Teachings of Presidents of the Church: Spencer W. Kimball</a:t>
            </a:r>
            <a:r>
              <a:rPr lang="en-US" sz="1700" dirty="0">
                <a:latin typeface="Times New Roman" panose="02020603050405020304" pitchFamily="18" charset="0"/>
                <a:cs typeface="Times New Roman" panose="02020603050405020304" pitchFamily="18" charset="0"/>
              </a:rPr>
              <a:t> [2006], 15–16)</a:t>
            </a:r>
            <a:r>
              <a:rPr lang="en-US" sz="4000" dirty="0">
                <a:latin typeface="Times New Roman" panose="02020603050405020304" pitchFamily="18" charset="0"/>
                <a:cs typeface="Times New Roman" panose="02020603050405020304" pitchFamily="18" charset="0"/>
              </a:rPr>
              <a:t>.</a:t>
            </a:r>
            <a:r>
              <a:rPr lang="en-US" sz="1900" dirty="0">
                <a:latin typeface="Times New Roman" panose="02020603050405020304" pitchFamily="18" charset="0"/>
                <a:cs typeface="Times New Roman" panose="02020603050405020304" pitchFamily="18" charset="0"/>
              </a:rPr>
              <a:t>(Gospel Topics,  Council in Heaven) </a:t>
            </a:r>
          </a:p>
        </p:txBody>
      </p:sp>
    </p:spTree>
    <p:extLst>
      <p:ext uri="{BB962C8B-B14F-4D97-AF65-F5344CB8AC3E}">
        <p14:creationId xmlns:p14="http://schemas.microsoft.com/office/powerpoint/2010/main" val="287794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lnSpcReduction="10000"/>
          </a:bodyPr>
          <a:lstStyle/>
          <a:p>
            <a:pPr marL="0" indent="0">
              <a:buNone/>
            </a:pPr>
            <a:r>
              <a:rPr lang="en-US" sz="4000" dirty="0">
                <a:latin typeface="Times New Roman" panose="02020603050405020304" pitchFamily="18" charset="0"/>
                <a:cs typeface="Times New Roman" panose="02020603050405020304" pitchFamily="18" charset="0"/>
              </a:rPr>
              <a:t>At this council we also learned that because of our weakness, all of us except little children would sin. We learned that a Savior would be provided for us so we could overcome our sins and overcome death with resurrection. We learned that if we placed our faith in Him, obeying His word and following His example, we would be exalted and become like our Heavenly Father. We would receive a fulness of joy</a:t>
            </a:r>
            <a:r>
              <a:rPr lang="en-US" sz="4000" dirty="0"/>
              <a:t>. </a:t>
            </a:r>
            <a:r>
              <a:rPr lang="en-US" sz="1900" dirty="0">
                <a:latin typeface="Times New Roman" panose="02020603050405020304" pitchFamily="18" charset="0"/>
                <a:cs typeface="Times New Roman" panose="02020603050405020304" pitchFamily="18" charset="0"/>
              </a:rPr>
              <a:t>Gospel Topics,  Council in Heaven) </a:t>
            </a:r>
          </a:p>
        </p:txBody>
      </p:sp>
    </p:spTree>
    <p:extLst>
      <p:ext uri="{BB962C8B-B14F-4D97-AF65-F5344CB8AC3E}">
        <p14:creationId xmlns:p14="http://schemas.microsoft.com/office/powerpoint/2010/main" val="1069761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fontScale="85000" lnSpcReduction="20000"/>
          </a:bodyPr>
          <a:lstStyle/>
          <a:p>
            <a:pPr marL="0" indent="0">
              <a:buNone/>
            </a:pPr>
            <a:r>
              <a:rPr lang="en-US" sz="4000" dirty="0">
                <a:latin typeface="Times New Roman" panose="02020603050405020304" pitchFamily="18" charset="0"/>
                <a:cs typeface="Times New Roman" panose="02020603050405020304" pitchFamily="18" charset="0"/>
              </a:rPr>
              <a:t>Because our Heavenly Father chose Jesus Christ to be our Savior, Satan became angry and rebelled. There was war in heaven. Satan and his followers fought against Jesus Christ and His followers. The Savior’s followers “overcame [Satan] by the blood of the Lamb, and by the word of their testimony” (Revelation 12:11). In this great rebellion, Satan and all the spirits who followed him were sent away from the presence of God and cast down from heaven. A third part of the hosts of heaven were punished for following Satan (see Doctrine and Covenants 29:36). They were denied the right to receive mortal bodies.</a:t>
            </a:r>
            <a:r>
              <a:rPr lang="en-US" sz="4000" dirty="0"/>
              <a:t> </a:t>
            </a:r>
          </a:p>
          <a:p>
            <a:pPr marL="0" indent="0">
              <a:buNone/>
            </a:pPr>
            <a:r>
              <a:rPr lang="en-US" sz="1900" dirty="0">
                <a:latin typeface="Times New Roman" panose="02020603050405020304" pitchFamily="18" charset="0"/>
                <a:cs typeface="Times New Roman" panose="02020603050405020304" pitchFamily="18" charset="0"/>
              </a:rPr>
              <a:t>Gospel Topics,  War in Heaven) </a:t>
            </a:r>
          </a:p>
        </p:txBody>
      </p:sp>
    </p:spTree>
    <p:extLst>
      <p:ext uri="{BB962C8B-B14F-4D97-AF65-F5344CB8AC3E}">
        <p14:creationId xmlns:p14="http://schemas.microsoft.com/office/powerpoint/2010/main" val="1819771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fontScale="92500" lnSpcReduction="10000"/>
          </a:bodyPr>
          <a:lstStyle/>
          <a:p>
            <a:pPr marL="0" indent="0">
              <a:buNone/>
            </a:pPr>
            <a:r>
              <a:rPr lang="en-US" sz="4000" dirty="0">
                <a:latin typeface="Times New Roman" panose="02020603050405020304" pitchFamily="18" charset="0"/>
                <a:cs typeface="Times New Roman" panose="02020603050405020304" pitchFamily="18" charset="0"/>
              </a:rPr>
              <a:t>Because we are here on earth and have mortal bodies, we know that we chose to follow Jesus Christ and our Heavenly Father. Satan and his followers are also on the earth, but as spirits. They have not forgotten who we are, and they are around us daily, tempting us and enticing us to do things that are not pleasing to our Heavenly Father. In our premortal life, we chose to follow Jesus Christ and accept God’s plan. We must continue to follow Jesus Christ here on earth. Only by following Him can we return to our heavenly home. </a:t>
            </a:r>
            <a:r>
              <a:rPr lang="en-US" sz="1900" dirty="0">
                <a:latin typeface="Times New Roman" panose="02020603050405020304" pitchFamily="18" charset="0"/>
                <a:cs typeface="Times New Roman" panose="02020603050405020304" pitchFamily="18" charset="0"/>
              </a:rPr>
              <a:t>Gospel Topics,  War in Heaven) </a:t>
            </a:r>
          </a:p>
        </p:txBody>
      </p:sp>
    </p:spTree>
    <p:extLst>
      <p:ext uri="{BB962C8B-B14F-4D97-AF65-F5344CB8AC3E}">
        <p14:creationId xmlns:p14="http://schemas.microsoft.com/office/powerpoint/2010/main" val="3774406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838200" y="1825624"/>
            <a:ext cx="10515600" cy="4875213"/>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"Although we sometimes hear it said that there were two plans-Christ's plan of freedom and agency, and Lucifer's of slavery and compulsion—such teaching does not conform to the revealed word. Christ did not present a plan of redemption and salvation nor did Lucifer. There were not two plans up for consideration; there was only one; and that was the plan of the Father: originated, developed, presented, and put in force by him. Christ, however, made the Father's plan his own by his willing obedience to its terms and provisions." </a:t>
            </a:r>
          </a:p>
          <a:p>
            <a:pPr marL="0" indent="0">
              <a:buNone/>
            </a:pPr>
            <a:r>
              <a:rPr lang="en-US" dirty="0">
                <a:latin typeface="Times New Roman" panose="02020603050405020304" pitchFamily="18" charset="0"/>
                <a:cs typeface="Times New Roman" panose="02020603050405020304" pitchFamily="18" charset="0"/>
              </a:rPr>
              <a:t>(Bruce R. McConkie, in Improvement Era, May 1953, p. 322.)</a:t>
            </a:r>
          </a:p>
          <a:p>
            <a:pPr marL="0" indent="0">
              <a:buNone/>
            </a:pPr>
            <a:endParaRPr lang="en-US" dirty="0"/>
          </a:p>
        </p:txBody>
      </p:sp>
    </p:spTree>
    <p:extLst>
      <p:ext uri="{BB962C8B-B14F-4D97-AF65-F5344CB8AC3E}">
        <p14:creationId xmlns:p14="http://schemas.microsoft.com/office/powerpoint/2010/main" val="960367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How did we get into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Man is the child of God, formed in the divine image and endowed with divine attributes, and even as the infant son of an earthly father and mother is capable in due time of becoming a man, so the undeveloped offspring of celestial parentage is capable, by experience through ages and eons, of evolving into a god.</a:t>
            </a:r>
          </a:p>
          <a:p>
            <a:pPr marL="0" indent="0">
              <a:buNone/>
            </a:pPr>
            <a:r>
              <a:rPr lang="en-US" sz="2400" dirty="0">
                <a:latin typeface="Times New Roman" panose="02020603050405020304" pitchFamily="18" charset="0"/>
                <a:cs typeface="Times New Roman" panose="02020603050405020304" pitchFamily="18" charset="0"/>
              </a:rPr>
              <a:t>Official Statement of First Presidency Improvement Era, November 1909, 81</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04251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34387" y="1605674"/>
            <a:ext cx="10515600" cy="4875213"/>
          </a:xfrm>
        </p:spPr>
        <p:txBody>
          <a:bodyPr>
            <a:normAutofit lnSpcReduction="10000"/>
          </a:bodyPr>
          <a:lstStyle/>
          <a:p>
            <a:pPr marL="0" indent="0">
              <a:buNone/>
            </a:pPr>
            <a:r>
              <a:rPr lang="en-US" sz="4000" dirty="0">
                <a:latin typeface="Times New Roman" panose="02020603050405020304" pitchFamily="18" charset="0"/>
                <a:cs typeface="Times New Roman" panose="02020603050405020304" pitchFamily="18" charset="0"/>
              </a:rPr>
              <a:t>It's extremely important to get straight what happened in that premortal council. It was </a:t>
            </a:r>
            <a:r>
              <a:rPr lang="en-US" sz="4000" i="1" dirty="0">
                <a:latin typeface="Times New Roman" panose="02020603050405020304" pitchFamily="18" charset="0"/>
                <a:cs typeface="Times New Roman" panose="02020603050405020304" pitchFamily="18" charset="0"/>
              </a:rPr>
              <a:t>not</a:t>
            </a:r>
            <a:r>
              <a:rPr lang="en-US" sz="4000" dirty="0">
                <a:latin typeface="Times New Roman" panose="02020603050405020304" pitchFamily="18" charset="0"/>
                <a:cs typeface="Times New Roman" panose="02020603050405020304" pitchFamily="18" charset="0"/>
              </a:rPr>
              <a:t> an unstructured meeting, nor was it a discussion between plans, nor an idea-producing session, as to how to formulate the plan for salvation and carry it out. Our Father's plan </a:t>
            </a:r>
            <a:r>
              <a:rPr lang="en-US" sz="4000" i="1" dirty="0">
                <a:latin typeface="Times New Roman" panose="02020603050405020304" pitchFamily="18" charset="0"/>
                <a:cs typeface="Times New Roman" panose="02020603050405020304" pitchFamily="18" charset="0"/>
              </a:rPr>
              <a:t>was known,</a:t>
            </a:r>
            <a:r>
              <a:rPr lang="en-US" sz="4000" dirty="0">
                <a:latin typeface="Times New Roman" panose="02020603050405020304" pitchFamily="18" charset="0"/>
                <a:cs typeface="Times New Roman" panose="02020603050405020304" pitchFamily="18" charset="0"/>
              </a:rPr>
              <a:t> and the actual question put was whom the Father should send to carry out the plan.  </a:t>
            </a:r>
          </a:p>
          <a:p>
            <a:pPr marL="0" indent="0">
              <a:buNone/>
            </a:pPr>
            <a:r>
              <a:rPr lang="en-US" dirty="0"/>
              <a:t>(Neal A. Maxwell, </a:t>
            </a:r>
            <a:r>
              <a:rPr lang="en-US" i="1" dirty="0"/>
              <a:t>Deposition of a Disciple</a:t>
            </a:r>
            <a:r>
              <a:rPr lang="en-US" dirty="0"/>
              <a:t>, 11 - 12.) </a:t>
            </a:r>
          </a:p>
          <a:p>
            <a:pPr marL="0" indent="0">
              <a:buNone/>
            </a:pPr>
            <a:endParaRPr lang="en-US" dirty="0"/>
          </a:p>
        </p:txBody>
      </p:sp>
    </p:spTree>
    <p:extLst>
      <p:ext uri="{BB962C8B-B14F-4D97-AF65-F5344CB8AC3E}">
        <p14:creationId xmlns:p14="http://schemas.microsoft.com/office/powerpoint/2010/main" val="3029296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23876" y="1690688"/>
            <a:ext cx="10515600" cy="4875213"/>
          </a:xfrm>
        </p:spPr>
        <p:txBody>
          <a:bodyPr>
            <a:normAutofit fontScale="85000" lnSpcReduction="20000"/>
          </a:bodyPr>
          <a:lstStyle/>
          <a:p>
            <a:pPr marL="0" indent="0">
              <a:buNone/>
            </a:pPr>
            <a:r>
              <a:rPr lang="en-US" sz="4000" dirty="0">
                <a:latin typeface="Times New Roman" panose="02020603050405020304" pitchFamily="18" charset="0"/>
                <a:cs typeface="Times New Roman" panose="02020603050405020304" pitchFamily="18" charset="0"/>
              </a:rPr>
              <a:t>"There was war in heaven. That war was a war of words; it was a conflict of ideologies; it was a rebellion against God and his laws. Lucifer sought to dethrone God, to sit himself on the divine throne, and to save all men without reference to their works. He sought to deny men their agency so they could not sin. He offered a mortal life of carnality and sensuality, of evil and crime and murder, following which all men would be saved. His offer was a philosophical impossibility….They sought salvation without keeping the commandments, without overcoming the world, without choosing between opposites." </a:t>
            </a:r>
          </a:p>
          <a:p>
            <a:pPr marL="0" indent="0">
              <a:buNone/>
            </a:pPr>
            <a:r>
              <a:rPr lang="en-US" dirty="0">
                <a:latin typeface="Times New Roman" panose="02020603050405020304" pitchFamily="18" charset="0"/>
                <a:cs typeface="Times New Roman" panose="02020603050405020304" pitchFamily="18" charset="0"/>
              </a:rPr>
              <a:t>(Bruce R. McConkie, Millennial Messiah, pp. 666- 67.) </a:t>
            </a:r>
          </a:p>
          <a:p>
            <a:pPr marL="0" indent="0">
              <a:buNone/>
            </a:pPr>
            <a:endParaRPr lang="en-US" dirty="0"/>
          </a:p>
        </p:txBody>
      </p:sp>
    </p:spTree>
    <p:extLst>
      <p:ext uri="{BB962C8B-B14F-4D97-AF65-F5344CB8AC3E}">
        <p14:creationId xmlns:p14="http://schemas.microsoft.com/office/powerpoint/2010/main" val="4193964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23876" y="1690688"/>
            <a:ext cx="10515600" cy="4875213"/>
          </a:xfrm>
        </p:spPr>
        <p:txBody>
          <a:bodyPr>
            <a:normAutofit lnSpcReduction="10000"/>
          </a:bodyPr>
          <a:lstStyle/>
          <a:p>
            <a:pPr marL="0" indent="0">
              <a:buNone/>
            </a:pPr>
            <a:r>
              <a:rPr lang="en-US" sz="3600" b="1" dirty="0">
                <a:latin typeface="Times New Roman" panose="02020603050405020304" pitchFamily="18" charset="0"/>
                <a:cs typeface="Times New Roman" panose="02020603050405020304" pitchFamily="18" charset="0"/>
              </a:rPr>
              <a:t>Did Satan know what the consequences of rebellion meant?</a:t>
            </a:r>
          </a:p>
          <a:p>
            <a:pPr marL="0" indent="0">
              <a:buNone/>
            </a:pPr>
            <a:r>
              <a:rPr lang="en-US" sz="3600" dirty="0">
                <a:latin typeface="Times New Roman" panose="02020603050405020304" pitchFamily="18" charset="0"/>
                <a:cs typeface="Times New Roman" panose="02020603050405020304" pitchFamily="18" charset="0"/>
              </a:rPr>
              <a:t>"If Lucifer had not known the effects of his rebellion, how would he ever have become perdition? If he were ignorant he could not have become perdition. He was not ignorant, and therefore, he became perdition. They who followed him were sons of perdition, because he and they sinned knowingly. They did what they did with their eyes open, and he was in rebellion against God." </a:t>
            </a:r>
          </a:p>
          <a:p>
            <a:pPr marL="0" indent="0">
              <a:buNone/>
            </a:pPr>
            <a:r>
              <a:rPr lang="en-US" dirty="0">
                <a:latin typeface="Times New Roman" panose="02020603050405020304" pitchFamily="18" charset="0"/>
                <a:cs typeface="Times New Roman" panose="02020603050405020304" pitchFamily="18" charset="0"/>
              </a:rPr>
              <a:t>(Joseph Fielding Smith, AGQ, 5:189.)</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10084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23876" y="1690688"/>
            <a:ext cx="10515600" cy="4875213"/>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Let it not be forgotten that the evil one has great power in the earth, and that by every possible means he seeks to darken the minds of men and then offers them falsehood and deception in the guise of truth.  Satan is a skillful imitator, and as genuine gospel truth is given the world in ever-increasing abundance, so he spreads the counterfeit coin of false doctrine.  Beware of his spurious currency, it will purchase for  you nothing but disappointment, misery and spiritual death.  </a:t>
            </a:r>
          </a:p>
          <a:p>
            <a:pPr marL="0" indent="0">
              <a:buNone/>
            </a:pPr>
            <a:r>
              <a:rPr lang="en-US" dirty="0">
                <a:latin typeface="Times New Roman" panose="02020603050405020304" pitchFamily="18" charset="0"/>
                <a:cs typeface="Times New Roman" panose="02020603050405020304" pitchFamily="18" charset="0"/>
              </a:rPr>
              <a:t>(Joseph F. Smith, Juvenile Instructor, 15 Sept. 1902, 562)</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4887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23876" y="1690688"/>
            <a:ext cx="10515600" cy="487521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And every person who desires and strives to be a Saint is closely watched by fallen spirits that came here when Lucifer fell, and by the spirits of wicked persons who have been here in tabernacles and departed from them, but who are still under the control of the prince of the power of the air. Those spirits are never idle; they are watching every person who wishes to do right, and are continually prompting them to do wrong.</a:t>
            </a:r>
          </a:p>
          <a:p>
            <a:pPr marL="0" indent="0">
              <a:buNone/>
            </a:pPr>
            <a:r>
              <a:rPr lang="en-US" dirty="0">
                <a:latin typeface="Times New Roman" panose="02020603050405020304" pitchFamily="18" charset="0"/>
                <a:cs typeface="Times New Roman" panose="02020603050405020304" pitchFamily="18" charset="0"/>
              </a:rPr>
              <a:t>(Brigham Young, </a:t>
            </a:r>
            <a:r>
              <a:rPr lang="en-US" i="1" dirty="0">
                <a:latin typeface="Times New Roman" panose="02020603050405020304" pitchFamily="18" charset="0"/>
                <a:cs typeface="Times New Roman" panose="02020603050405020304" pitchFamily="18" charset="0"/>
              </a:rPr>
              <a:t>JD</a:t>
            </a:r>
            <a:r>
              <a:rPr lang="en-US" dirty="0">
                <a:latin typeface="Times New Roman" panose="02020603050405020304" pitchFamily="18" charset="0"/>
                <a:cs typeface="Times New Roman" panose="02020603050405020304" pitchFamily="18" charset="0"/>
              </a:rPr>
              <a:t>, 7: 239.)</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7807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23876" y="1690688"/>
            <a:ext cx="10515600" cy="487521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I testify that as the forces of evil increase under Lucifer’s leadership and as the forces of good increase under the leadership of Jesus Christ, there will be growing battles between the two until the final confrontation. As the issues become clearer and more obvious, all mankind will eventually be required to align themselves either for the kingdom of God or for the kingdom of the devil.  </a:t>
            </a:r>
          </a:p>
          <a:p>
            <a:pPr marL="0" indent="0">
              <a:buNone/>
            </a:pPr>
            <a:r>
              <a:rPr lang="en-US" dirty="0">
                <a:latin typeface="Times New Roman" panose="02020603050405020304" pitchFamily="18" charset="0"/>
                <a:cs typeface="Times New Roman" panose="02020603050405020304" pitchFamily="18" charset="0"/>
              </a:rPr>
              <a:t>(Ezra Taft Benson, Ensign, Nov. 1988, 87)</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9342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Council and a War in Heaven</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523876" y="1690688"/>
            <a:ext cx="10515600" cy="4875213"/>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The war goes on.  It is waged across the world over the issues of agency and compulsion.  It is waged by an army of missionaries over the issues of truth and error.  It is waged in our own lives, day in and day out, in our homes, in our work, in our school associations; it is waged over questions of love and respect, of loyalty and fidelity, of obedience and integrity.  We are involved in it – men and boys, each of us.  We are winning, and the future never looked brighter.  </a:t>
            </a:r>
          </a:p>
          <a:p>
            <a:pPr marL="0" indent="0">
              <a:buNone/>
            </a:pPr>
            <a:r>
              <a:rPr lang="en-US" dirty="0">
                <a:latin typeface="Times New Roman" panose="02020603050405020304" pitchFamily="18" charset="0"/>
                <a:cs typeface="Times New Roman" panose="02020603050405020304" pitchFamily="18" charset="0"/>
              </a:rPr>
              <a:t>(Gordon B. Hinckley, Ensign, Nov. 86, 45)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14423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Gender</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lstStyle/>
          <a:p>
            <a:pPr marL="0" indent="0">
              <a:buNone/>
            </a:pPr>
            <a:r>
              <a:rPr lang="en-US" sz="4400" dirty="0">
                <a:latin typeface="Times New Roman" panose="02020603050405020304" pitchFamily="18" charset="0"/>
                <a:cs typeface="Times New Roman" panose="02020603050405020304" pitchFamily="18" charset="0"/>
              </a:rPr>
              <a:t>The scriptures and the teachings of the Apostles and prophets speak of us in premortal life as sons and daughters, spirit children of God. Gender existed before, and did not begin at mortal birth.</a:t>
            </a:r>
          </a:p>
          <a:p>
            <a:pPr marL="0" indent="0">
              <a:buNone/>
            </a:pPr>
            <a:r>
              <a:rPr lang="en-US" dirty="0">
                <a:latin typeface="Times New Roman" panose="02020603050405020304" pitchFamily="18" charset="0"/>
                <a:cs typeface="Times New Roman" panose="02020603050405020304" pitchFamily="18" charset="0"/>
              </a:rPr>
              <a:t>(Boyd K. Packer, Ensign, Nov. 1993, 21)</a:t>
            </a:r>
          </a:p>
          <a:p>
            <a:pPr marL="0" indent="0">
              <a:buNone/>
            </a:pPr>
            <a:endParaRPr lang="en-US" dirty="0"/>
          </a:p>
        </p:txBody>
      </p:sp>
    </p:spTree>
    <p:extLst>
      <p:ext uri="{BB962C8B-B14F-4D97-AF65-F5344CB8AC3E}">
        <p14:creationId xmlns:p14="http://schemas.microsoft.com/office/powerpoint/2010/main" val="39614204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Gender</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Gender is an essential characteristic of individual premortal, mortal, and eternal identity and purpose.</a:t>
            </a:r>
          </a:p>
          <a:p>
            <a:pPr marL="0" indent="0">
              <a:buNone/>
            </a:pPr>
            <a:r>
              <a:rPr lang="en-US" dirty="0">
                <a:latin typeface="Times New Roman" panose="02020603050405020304" pitchFamily="18" charset="0"/>
                <a:cs typeface="Times New Roman" panose="02020603050405020304" pitchFamily="18" charset="0"/>
              </a:rPr>
              <a:t>The Family a Proclamation to the World, 1995</a:t>
            </a:r>
          </a:p>
        </p:txBody>
      </p:sp>
    </p:spTree>
    <p:extLst>
      <p:ext uri="{BB962C8B-B14F-4D97-AF65-F5344CB8AC3E}">
        <p14:creationId xmlns:p14="http://schemas.microsoft.com/office/powerpoint/2010/main" val="1671471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Covenant</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428625" y="1414463"/>
            <a:ext cx="11401425" cy="5186362"/>
          </a:xfrm>
        </p:spPr>
        <p:txBody>
          <a:bodyPr>
            <a:normAutofit fontScale="85000" lnSpcReduction="20000"/>
          </a:bodyPr>
          <a:lstStyle/>
          <a:p>
            <a:pPr marL="0" indent="0">
              <a:buNone/>
            </a:pPr>
            <a:r>
              <a:rPr lang="en-US" sz="3500" dirty="0">
                <a:latin typeface="Times New Roman" panose="02020603050405020304" pitchFamily="18" charset="0"/>
                <a:cs typeface="Times New Roman" panose="02020603050405020304" pitchFamily="18" charset="0"/>
              </a:rPr>
              <a:t>We made vows, solemn vows, in the heavens before we came to this mortal life….We have made covenants.  We made them before we accepted our position here on the earth.  Now we made this commitment, ‘…all things whatsoever the Lord our God shall command us.’  We committed ourselves to our Heavenly Father, that if He would send us to the earth and give us bodies and give to us the priceless opportunities that earth life afforded, we would keep our lives clean and would marry in the holy temple and would rear a family and teach them righteousness.  This was a solemn oath, a solemn promise.  He promised us an eventful mortal life with untold privileges and providing we qualified in the way of righteousness, we would receive eternal life and happiness and progress.  There is no other way to receive these rewards.  </a:t>
            </a:r>
          </a:p>
          <a:p>
            <a:pPr marL="0" indent="0">
              <a:buNone/>
            </a:pPr>
            <a:r>
              <a:rPr lang="en-US" dirty="0"/>
              <a:t>(Spencer W. Kimball, “Be Ye Therefore Perfect,” Address </a:t>
            </a:r>
            <a:r>
              <a:rPr lang="en-US" dirty="0" err="1"/>
              <a:t>gien</a:t>
            </a:r>
            <a:r>
              <a:rPr lang="en-US" dirty="0"/>
              <a:t> at the </a:t>
            </a:r>
            <a:r>
              <a:rPr lang="en-US" dirty="0" err="1"/>
              <a:t>Univerisy</a:t>
            </a:r>
            <a:r>
              <a:rPr lang="en-US" dirty="0"/>
              <a:t> of Utah Institute Devotional, 10 Jan. 1975, 2 – Also in NT Student Manual, 259-60)</a:t>
            </a:r>
          </a:p>
          <a:p>
            <a:pPr marL="0" indent="0">
              <a:buNone/>
            </a:pPr>
            <a:endParaRPr lang="en-US" dirty="0"/>
          </a:p>
        </p:txBody>
      </p:sp>
    </p:spTree>
    <p:extLst>
      <p:ext uri="{BB962C8B-B14F-4D97-AF65-F5344CB8AC3E}">
        <p14:creationId xmlns:p14="http://schemas.microsoft.com/office/powerpoint/2010/main" val="1397867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How did we get into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fontScale="77500" lnSpcReduction="20000"/>
          </a:bodyPr>
          <a:lstStyle/>
          <a:p>
            <a:pPr marL="0" indent="0">
              <a:buNone/>
            </a:pPr>
            <a:r>
              <a:rPr lang="en-US" sz="4000" dirty="0">
                <a:latin typeface="Times New Roman" panose="02020603050405020304" pitchFamily="18" charset="0"/>
                <a:cs typeface="Times New Roman" panose="02020603050405020304" pitchFamily="18" charset="0"/>
              </a:rPr>
              <a:t>The doctrine of the premortal world, revealed so plainly, particularly in latter days, pours a wonderful flood of light upon the otherwise mysterious problem of man's origin. It shows that man, as a spirit, was begotten and born of heavenly Parents, and reared to maturity in the eternal mansions of the Father, prior to coming upon the earth in a temporal body to undergo an experience in mortality. . . . Jesus, however, is the firstborn among all the sons of God—the first begotten in the spirit, and the Only Begotten in the flesh. He is our elder brother, and we, like Him, are in the image of God. All men and women are in the similitude of the universal Father and Mother, and are literally the sons and daughters of Deity.</a:t>
            </a: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Official Statement of First Presidency Improvement Era, November 1909, 81</a:t>
            </a: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05673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How did God get to be God?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97737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How did we get into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fontScale="92500" lnSpcReduction="10000"/>
          </a:bodyPr>
          <a:lstStyle/>
          <a:p>
            <a:pPr marL="0" indent="0">
              <a:buNone/>
            </a:pPr>
            <a:r>
              <a:rPr lang="en-US" sz="4800" dirty="0">
                <a:latin typeface="Times New Roman" panose="02020603050405020304" pitchFamily="18" charset="0"/>
                <a:cs typeface="Times New Roman" panose="02020603050405020304" pitchFamily="18" charset="0"/>
              </a:rPr>
              <a:t>God is not only our Ruler and Creator; He is also our Heavenly Father. All men and women are literally the sons and daughters of God. “Man, as a spirit, was begotten and born of heavenly parents, and reared to maturity in the eternal mansions of the Father, prior to coming upon the earth in a temporal [physical] body” </a:t>
            </a:r>
            <a:r>
              <a:rPr lang="en-US" sz="2200" dirty="0">
                <a:latin typeface="Times New Roman" panose="02020603050405020304" pitchFamily="18" charset="0"/>
                <a:cs typeface="Times New Roman" panose="02020603050405020304" pitchFamily="18" charset="0"/>
              </a:rPr>
              <a:t>(</a:t>
            </a:r>
            <a:r>
              <a:rPr lang="en-US" sz="2200" i="1" dirty="0">
                <a:latin typeface="Times New Roman" panose="02020603050405020304" pitchFamily="18" charset="0"/>
                <a:cs typeface="Times New Roman" panose="02020603050405020304" pitchFamily="18" charset="0"/>
              </a:rPr>
              <a:t>Teachings of Presidents of the Church: Joseph F. Smith</a:t>
            </a:r>
            <a:r>
              <a:rPr lang="en-US" sz="2200" dirty="0">
                <a:latin typeface="Times New Roman" panose="02020603050405020304" pitchFamily="18" charset="0"/>
                <a:cs typeface="Times New Roman" panose="02020603050405020304" pitchFamily="18" charset="0"/>
              </a:rPr>
              <a:t> [1998], </a:t>
            </a:r>
            <a:r>
              <a:rPr lang="en-US" sz="2200" dirty="0">
                <a:latin typeface="Times New Roman" panose="02020603050405020304" pitchFamily="18" charset="0"/>
                <a:cs typeface="Times New Roman" panose="02020603050405020304" pitchFamily="18" charset="0"/>
                <a:hlinkClick r:id="rId2"/>
              </a:rPr>
              <a:t>335</a:t>
            </a:r>
            <a:r>
              <a:rPr lang="en-US" sz="2200" dirty="0">
                <a:latin typeface="Times New Roman" panose="02020603050405020304" pitchFamily="18" charset="0"/>
                <a:cs typeface="Times New Roman" panose="02020603050405020304" pitchFamily="18" charset="0"/>
              </a:rPr>
              <a:t>).</a:t>
            </a:r>
            <a:r>
              <a:rPr lang="en-US" sz="48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Gospel Topics – Spirit Children of Heavenly Parents</a:t>
            </a:r>
          </a:p>
        </p:txBody>
      </p:sp>
    </p:spTree>
    <p:extLst>
      <p:ext uri="{BB962C8B-B14F-4D97-AF65-F5344CB8AC3E}">
        <p14:creationId xmlns:p14="http://schemas.microsoft.com/office/powerpoint/2010/main" val="4129249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How did we get into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fontScale="70000" lnSpcReduction="20000"/>
          </a:bodyPr>
          <a:lstStyle/>
          <a:p>
            <a:pPr marL="0" indent="0">
              <a:buNone/>
            </a:pPr>
            <a:r>
              <a:rPr lang="en-US" sz="4800" dirty="0">
                <a:latin typeface="Times New Roman" panose="02020603050405020304" pitchFamily="18" charset="0"/>
                <a:cs typeface="Times New Roman" panose="02020603050405020304" pitchFamily="18" charset="0"/>
              </a:rPr>
              <a:t>Every person who was ever born on earth is our spirit brother or sister. Because we are the spirit children of God, we have inherited the potential to develop His divine qualities. Through the Atonement of Jesus Christ, we can become like our Heavenly Father and receive a fulness of joy.</a:t>
            </a:r>
          </a:p>
          <a:p>
            <a:pPr marL="0" indent="0">
              <a:buNone/>
            </a:pPr>
            <a:endParaRPr lang="en-US" sz="4800" dirty="0">
              <a:latin typeface="Times New Roman" panose="02020603050405020304" pitchFamily="18" charset="0"/>
              <a:cs typeface="Times New Roman" panose="02020603050405020304" pitchFamily="18" charset="0"/>
            </a:endParaRPr>
          </a:p>
          <a:p>
            <a:pPr marL="0" indent="0">
              <a:buNone/>
            </a:pPr>
            <a:r>
              <a:rPr lang="en-US" sz="4800" dirty="0">
                <a:latin typeface="Times New Roman" panose="02020603050405020304" pitchFamily="18" charset="0"/>
                <a:cs typeface="Times New Roman" panose="02020603050405020304" pitchFamily="18" charset="0"/>
              </a:rPr>
              <a:t>We were not all alike in heaven. We know, for example, that we were sons and daughters of heavenly parents—males and females. We possessed different talents and abilities, and we were called to do different things on earth. </a:t>
            </a:r>
            <a:r>
              <a:rPr lang="en-US" sz="2400" dirty="0">
                <a:latin typeface="Times New Roman" panose="02020603050405020304" pitchFamily="18" charset="0"/>
                <a:cs typeface="Times New Roman" panose="02020603050405020304" pitchFamily="18" charset="0"/>
              </a:rPr>
              <a:t>Gospel Topics – Spirit Children of Heavenly Parents</a:t>
            </a:r>
          </a:p>
        </p:txBody>
      </p:sp>
    </p:spTree>
    <p:extLst>
      <p:ext uri="{BB962C8B-B14F-4D97-AF65-F5344CB8AC3E}">
        <p14:creationId xmlns:p14="http://schemas.microsoft.com/office/powerpoint/2010/main" val="3391147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How did we get into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lnSpcReduction="10000"/>
          </a:bodyPr>
          <a:lstStyle/>
          <a:p>
            <a:pPr marL="0" indent="0">
              <a:buNone/>
            </a:pPr>
            <a:r>
              <a:rPr lang="en-US" sz="4800" dirty="0">
                <a:latin typeface="Times New Roman" panose="02020603050405020304" pitchFamily="18" charset="0"/>
                <a:cs typeface="Times New Roman" panose="02020603050405020304" pitchFamily="18" charset="0"/>
              </a:rPr>
              <a:t>A veil covers our memories of our premortal life, but our Father in Heaven knows who we are and what we did before we came here. He has chosen the time and place for each of us to be born so we can learn the lessons we personally need and do the most good with our individual talents and personalities.</a:t>
            </a:r>
          </a:p>
          <a:p>
            <a:pPr marL="0" indent="0">
              <a:buNone/>
            </a:pPr>
            <a:r>
              <a:rPr lang="en-US" sz="2400" dirty="0">
                <a:latin typeface="Times New Roman" panose="02020603050405020304" pitchFamily="18" charset="0"/>
                <a:cs typeface="Times New Roman" panose="02020603050405020304" pitchFamily="18" charset="0"/>
              </a:rPr>
              <a:t>Gospel Topics – Spirit Children of Heavenly Parents</a:t>
            </a:r>
          </a:p>
        </p:txBody>
      </p:sp>
    </p:spTree>
    <p:extLst>
      <p:ext uri="{BB962C8B-B14F-4D97-AF65-F5344CB8AC3E}">
        <p14:creationId xmlns:p14="http://schemas.microsoft.com/office/powerpoint/2010/main" val="2974403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What did we do in the premortal world?</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a:xfrm>
            <a:off x="228600" y="1825625"/>
            <a:ext cx="11558588" cy="4667250"/>
          </a:xfrm>
        </p:spPr>
        <p:txBody>
          <a:bodyPr>
            <a:normAutofit fontScale="92500" lnSpcReduction="10000"/>
          </a:bodyPr>
          <a:lstStyle/>
          <a:p>
            <a:pPr marL="0" indent="0">
              <a:buNone/>
            </a:pPr>
            <a:r>
              <a:rPr lang="en-US" sz="4800" dirty="0">
                <a:latin typeface="Times New Roman" panose="02020603050405020304" pitchFamily="18" charset="0"/>
                <a:cs typeface="Times New Roman" panose="02020603050405020304" pitchFamily="18" charset="0"/>
              </a:rPr>
              <a:t>In the premortal realm, spirit sons and daughters knew and worshipped God as their Eternal Father and accepted His plan by which His children could obtain a physical body and gain earthly experience to progress toward perfection and ultimately realize their divine destiny as heirs of eternal life.</a:t>
            </a:r>
          </a:p>
          <a:p>
            <a:pPr marL="0" indent="0">
              <a:buNone/>
            </a:pPr>
            <a:r>
              <a:rPr lang="en-US" sz="2200" dirty="0">
                <a:latin typeface="Times New Roman" panose="02020603050405020304" pitchFamily="18" charset="0"/>
                <a:cs typeface="Times New Roman" panose="02020603050405020304" pitchFamily="18" charset="0"/>
              </a:rPr>
              <a:t>The Family, A Proclamation to the World, 1995</a:t>
            </a:r>
          </a:p>
          <a:p>
            <a:pPr marL="0" indent="0">
              <a:buNone/>
            </a:pPr>
            <a:endParaRPr lang="en-US" sz="4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932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7CA9-BC53-EE40-B38A-1A922AC767A2}"/>
              </a:ext>
            </a:extLst>
          </p:cNvPr>
          <p:cNvSpPr>
            <a:spLocks noGrp="1"/>
          </p:cNvSpPr>
          <p:nvPr>
            <p:ph type="title"/>
          </p:nvPr>
        </p:nvSpPr>
        <p:spPr/>
        <p:txBody>
          <a:bodyPr/>
          <a:lstStyle/>
          <a:p>
            <a:pPr algn="ctr"/>
            <a:r>
              <a:rPr lang="en-US" dirty="0"/>
              <a:t>Agency</a:t>
            </a:r>
          </a:p>
        </p:txBody>
      </p:sp>
      <p:sp>
        <p:nvSpPr>
          <p:cNvPr id="3" name="Content Placeholder 2">
            <a:extLst>
              <a:ext uri="{FF2B5EF4-FFF2-40B4-BE49-F238E27FC236}">
                <a16:creationId xmlns:a16="http://schemas.microsoft.com/office/drawing/2014/main" id="{EFE2F3C0-50EE-894C-911D-3C2A1A1D7A64}"/>
              </a:ext>
            </a:extLst>
          </p:cNvPr>
          <p:cNvSpPr>
            <a:spLocks noGrp="1"/>
          </p:cNvSpPr>
          <p:nvPr>
            <p:ph idx="1"/>
          </p:nvPr>
        </p:nvSpPr>
        <p:spPr/>
        <p:txBody>
          <a:bodyPr/>
          <a:lstStyle/>
          <a:p>
            <a:pPr marL="0" indent="0">
              <a:buNone/>
            </a:pPr>
            <a:r>
              <a:rPr lang="en-US" sz="3600" dirty="0">
                <a:latin typeface="Times New Roman" panose="02020603050405020304" pitchFamily="18" charset="0"/>
                <a:cs typeface="Times New Roman" panose="02020603050405020304" pitchFamily="18" charset="0"/>
              </a:rPr>
              <a:t>In our premortal life we had moral agency. One purpose of earth life is to show what choices we will make (see </a:t>
            </a:r>
            <a:r>
              <a:rPr lang="en-US" sz="3600" dirty="0">
                <a:latin typeface="Times New Roman" panose="02020603050405020304" pitchFamily="18" charset="0"/>
                <a:cs typeface="Times New Roman" panose="02020603050405020304" pitchFamily="18" charset="0"/>
                <a:hlinkClick r:id="rId2"/>
              </a:rPr>
              <a:t>2 Nephi 2:15–16</a:t>
            </a:r>
            <a:r>
              <a:rPr lang="en-US" sz="3600" dirty="0">
                <a:latin typeface="Times New Roman" panose="02020603050405020304" pitchFamily="18" charset="0"/>
                <a:cs typeface="Times New Roman" panose="02020603050405020304" pitchFamily="18" charset="0"/>
              </a:rPr>
              <a:t>). If we were forced to choose the right, we would not be able to show what we would choose for ourselves. Also, we are happier doing things when we have made our own choices. </a:t>
            </a:r>
          </a:p>
          <a:p>
            <a:pPr marL="0" indent="0">
              <a:buNone/>
            </a:pPr>
            <a:r>
              <a:rPr lang="en-US" sz="1800" dirty="0">
                <a:latin typeface="Times New Roman" panose="02020603050405020304" pitchFamily="18" charset="0"/>
                <a:cs typeface="Times New Roman" panose="02020603050405020304" pitchFamily="18" charset="0"/>
              </a:rPr>
              <a:t>(Gospel Topics – Agency)</a:t>
            </a:r>
          </a:p>
          <a:p>
            <a:endParaRPr lang="en-US" dirty="0"/>
          </a:p>
        </p:txBody>
      </p:sp>
    </p:spTree>
    <p:extLst>
      <p:ext uri="{BB962C8B-B14F-4D97-AF65-F5344CB8AC3E}">
        <p14:creationId xmlns:p14="http://schemas.microsoft.com/office/powerpoint/2010/main" val="4108356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3ef5274-90b8-4b3f-8a76-b4c36a43e904}" enabled="1" method="Standard" siteId="{61e6eeb3-5fd7-4aaa-ae3c-61e8deb09b79}" contentBits="0" removed="0"/>
</clbl:labelList>
</file>

<file path=docProps/app.xml><?xml version="1.0" encoding="utf-8"?>
<Properties xmlns="http://schemas.openxmlformats.org/officeDocument/2006/extended-properties" xmlns:vt="http://schemas.openxmlformats.org/officeDocument/2006/docPropsVTypes">
  <TotalTime>4271</TotalTime>
  <Words>4216</Words>
  <Application>Microsoft Macintosh PowerPoint</Application>
  <PresentationFormat>Widescreen</PresentationFormat>
  <Paragraphs>113</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Times New Roman</vt:lpstr>
      <vt:lpstr>Office Theme</vt:lpstr>
      <vt:lpstr>Pre-Mortal World</vt:lpstr>
      <vt:lpstr>How did we get into the premortal world?</vt:lpstr>
      <vt:lpstr>How did we get into the premortal world?</vt:lpstr>
      <vt:lpstr>How did we get into the premortal world?</vt:lpstr>
      <vt:lpstr>How did we get into the premortal world?</vt:lpstr>
      <vt:lpstr>How did we get into the premortal world?</vt:lpstr>
      <vt:lpstr>How did we get into the premortal world?</vt:lpstr>
      <vt:lpstr>What did we do in the premortal world?</vt:lpstr>
      <vt:lpstr>Agency</vt:lpstr>
      <vt:lpstr>Agency</vt:lpstr>
      <vt:lpstr>Agency</vt:lpstr>
      <vt:lpstr>Agency</vt:lpstr>
      <vt:lpstr>Agency</vt:lpstr>
      <vt:lpstr>Agency</vt:lpstr>
      <vt:lpstr>Agency</vt:lpstr>
      <vt:lpstr>Noble and Great </vt:lpstr>
      <vt:lpstr>Noble and Great </vt:lpstr>
      <vt:lpstr>Noble and Great </vt:lpstr>
      <vt:lpstr>Noble and Great </vt:lpstr>
      <vt:lpstr>Noble and Great </vt:lpstr>
      <vt:lpstr>Noble and Great </vt:lpstr>
      <vt:lpstr>Noble and Great </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Council and a War in Heaven</vt:lpstr>
      <vt:lpstr>Gender</vt:lpstr>
      <vt:lpstr>Gender</vt:lpstr>
      <vt:lpstr>Covenant</vt:lpstr>
      <vt:lpstr>How did God get to be God?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Pre-Mortal World</dc:title>
  <dc:creator>Bryan W Winward</dc:creator>
  <cp:lastModifiedBy>Bryan W Winward</cp:lastModifiedBy>
  <cp:revision>3</cp:revision>
  <dcterms:created xsi:type="dcterms:W3CDTF">2021-08-24T14:44:23Z</dcterms:created>
  <dcterms:modified xsi:type="dcterms:W3CDTF">2022-08-29T17:10:33Z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ef5274-90b8-4b3f-8a76-b4c36a43e904_Enabled">
    <vt:lpwstr>true</vt:lpwstr>
  </property>
  <property fmtid="{D5CDD505-2E9C-101B-9397-08002B2CF9AE}" pid="3" name="MSIP_Label_03ef5274-90b8-4b3f-8a76-b4c36a43e904_SetDate">
    <vt:lpwstr>2021-08-24T14:44:23Z</vt:lpwstr>
  </property>
  <property fmtid="{D5CDD505-2E9C-101B-9397-08002B2CF9AE}" pid="4" name="MSIP_Label_03ef5274-90b8-4b3f-8a76-b4c36a43e904_Method">
    <vt:lpwstr>Standard</vt:lpwstr>
  </property>
  <property fmtid="{D5CDD505-2E9C-101B-9397-08002B2CF9AE}" pid="5" name="MSIP_Label_03ef5274-90b8-4b3f-8a76-b4c36a43e904_Name">
    <vt:lpwstr>Not Protected_2</vt:lpwstr>
  </property>
  <property fmtid="{D5CDD505-2E9C-101B-9397-08002B2CF9AE}" pid="6" name="MSIP_Label_03ef5274-90b8-4b3f-8a76-b4c36a43e904_SiteId">
    <vt:lpwstr>61e6eeb3-5fd7-4aaa-ae3c-61e8deb09b79</vt:lpwstr>
  </property>
  <property fmtid="{D5CDD505-2E9C-101B-9397-08002B2CF9AE}" pid="7" name="MSIP_Label_03ef5274-90b8-4b3f-8a76-b4c36a43e904_ActionId">
    <vt:lpwstr>e9d9b197-00a5-4642-87ef-650ad24a318b</vt:lpwstr>
  </property>
  <property fmtid="{D5CDD505-2E9C-101B-9397-08002B2CF9AE}" pid="8" name="MSIP_Label_03ef5274-90b8-4b3f-8a76-b4c36a43e904_ContentBits">
    <vt:lpwstr>0</vt:lpwstr>
  </property>
</Properties>
</file>