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78" r:id="rId3"/>
    <p:sldId id="279" r:id="rId4"/>
    <p:sldId id="256" r:id="rId5"/>
    <p:sldId id="275" r:id="rId6"/>
    <p:sldId id="258" r:id="rId7"/>
    <p:sldId id="276" r:id="rId8"/>
    <p:sldId id="260" r:id="rId9"/>
    <p:sldId id="261" r:id="rId10"/>
    <p:sldId id="262" r:id="rId11"/>
    <p:sldId id="263" r:id="rId12"/>
    <p:sldId id="264" r:id="rId13"/>
    <p:sldId id="265" r:id="rId14"/>
    <p:sldId id="280" r:id="rId15"/>
    <p:sldId id="266" r:id="rId16"/>
    <p:sldId id="267" r:id="rId17"/>
    <p:sldId id="281" r:id="rId18"/>
    <p:sldId id="268" r:id="rId19"/>
    <p:sldId id="270" r:id="rId20"/>
    <p:sldId id="271" r:id="rId21"/>
    <p:sldId id="283" r:id="rId22"/>
    <p:sldId id="269" r:id="rId23"/>
    <p:sldId id="284" r:id="rId24"/>
    <p:sldId id="282" r:id="rId25"/>
    <p:sldId id="285" r:id="rId26"/>
    <p:sldId id="286" r:id="rId27"/>
    <p:sldId id="287" r:id="rId28"/>
    <p:sldId id="290" r:id="rId29"/>
    <p:sldId id="291" r:id="rId30"/>
    <p:sldId id="288" r:id="rId31"/>
    <p:sldId id="292" r:id="rId32"/>
    <p:sldId id="293" r:id="rId33"/>
    <p:sldId id="294" r:id="rId34"/>
    <p:sldId id="295" r:id="rId35"/>
    <p:sldId id="296" r:id="rId36"/>
    <p:sldId id="297" r:id="rId37"/>
    <p:sldId id="298" r:id="rId38"/>
    <p:sldId id="299"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27"/>
    <p:restoredTop sz="96327"/>
  </p:normalViewPr>
  <p:slideViewPr>
    <p:cSldViewPr snapToGrid="0" snapToObjects="1">
      <p:cViewPr varScale="1">
        <p:scale>
          <a:sx n="85" d="100"/>
          <a:sy n="85" d="100"/>
        </p:scale>
        <p:origin x="176"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9DFB-A094-964F-AD80-019DABD39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1AE3A2-5E66-AA4C-B50A-39355BAC7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A5BEA-605E-0948-966F-20F06B58F597}"/>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CCDAB531-D953-E84C-9B67-9D3D6C96D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3D305-036C-6941-8D3C-A82E551D2F13}"/>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2753605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59D6-8AA2-4A4C-A661-5B82FEDF82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6D268-B049-E049-9EFE-98E587C5E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0D582-C71C-F344-85A9-AA6453A0C304}"/>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E78E5057-B39F-4A4F-A5D4-763EF92AC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1BFAA-9251-534B-A834-677E211A8EA9}"/>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131972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D9D70-8BDD-D043-BD61-13160A4AC4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4C841-01B9-A342-A88B-C0478BAA5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F26B2-F697-1849-B7D3-E842EF8C5EE5}"/>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62EE1A39-A3C8-D140-A3B5-7A2B827B6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0765A-7B1B-CB4C-BC7B-AD4F4F47249E}"/>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365044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862C-2E08-6F4A-B457-93C006D1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45B4A-9A65-B145-A9FB-9CBF028E3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E27B1-9DA8-BE42-BB91-5CE3C7141002}"/>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B7941696-6242-5E43-8B71-BBA5EAEE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CF240-7C49-C349-8176-E83F258A7FF2}"/>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2537712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D436-B872-514F-8A32-351AF36DE6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24F415-B487-904C-AEA5-6A7C0500B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E9F43-F518-F84E-91A3-FFB46EE4B71E}"/>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D6EFCE5B-6ADF-B94A-B2F2-75026AA2E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BFE11-9BB6-6946-91A1-3F78DA6790EB}"/>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63009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62AD-07F3-F049-8D2E-72C8F2841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DFED4D-AE60-DF47-80F4-EB5729DA61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7ABC9-06B6-E140-A21B-A60B797F6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5B2EC-DACA-4746-AA2C-3C29E522E03C}"/>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6" name="Footer Placeholder 5">
            <a:extLst>
              <a:ext uri="{FF2B5EF4-FFF2-40B4-BE49-F238E27FC236}">
                <a16:creationId xmlns:a16="http://schemas.microsoft.com/office/drawing/2014/main" id="{7EC4C39D-595E-E845-B401-67C355C5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84FB4-28EA-754A-8E84-AF2428D5995E}"/>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142689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0BA8-73A3-AC40-9F63-5FD35D2591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25F1C3-647E-5A4B-BD11-3708B3DF7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CA9BAC-4A66-5442-A00D-0000A068A5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83D0AD-3B8E-7B4B-A699-5CFBF4919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A8CFEA-BFDC-064C-A305-5190322E01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1AAFFE-8652-A74B-A5C3-3618F193AECE}"/>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8" name="Footer Placeholder 7">
            <a:extLst>
              <a:ext uri="{FF2B5EF4-FFF2-40B4-BE49-F238E27FC236}">
                <a16:creationId xmlns:a16="http://schemas.microsoft.com/office/drawing/2014/main" id="{7F6ED865-0A38-614B-951B-26A208B5E0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6ED71-CF2F-E44C-83EB-E9C93A902DB6}"/>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76477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D4C4-F801-E54A-8552-75A7ED4B4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15CFE-EAD9-5242-94AB-BD99A85B5511}"/>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4" name="Footer Placeholder 3">
            <a:extLst>
              <a:ext uri="{FF2B5EF4-FFF2-40B4-BE49-F238E27FC236}">
                <a16:creationId xmlns:a16="http://schemas.microsoft.com/office/drawing/2014/main" id="{63A1A6BA-BB7C-6D49-B477-65E3BC29BF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83A40-395C-3A4B-9891-25DE8683F7E4}"/>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307389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BE205-7617-7446-BC05-1E3634518862}"/>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3" name="Footer Placeholder 2">
            <a:extLst>
              <a:ext uri="{FF2B5EF4-FFF2-40B4-BE49-F238E27FC236}">
                <a16:creationId xmlns:a16="http://schemas.microsoft.com/office/drawing/2014/main" id="{1E035F81-F8EE-A242-98F8-6F495E0F73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E676C1-452C-BD4C-B7CE-15EBD522D9A4}"/>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165264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8114-F173-D745-9944-DA93F6519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F63B2-BCE1-454D-9906-BE425E40DD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8615CD-57F0-BC49-8A83-EAE1B795A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6A167-19D4-FD40-83AF-7B1BF941A2D7}"/>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6" name="Footer Placeholder 5">
            <a:extLst>
              <a:ext uri="{FF2B5EF4-FFF2-40B4-BE49-F238E27FC236}">
                <a16:creationId xmlns:a16="http://schemas.microsoft.com/office/drawing/2014/main" id="{77690610-94FA-1F4C-8E08-9A55E4BBE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34CFB-A384-1549-87BC-6BF908AB564F}"/>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1132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F0FE-FC5F-E245-9965-801143368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2579D-B435-3F49-9B04-98EBB0C9EC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2218E-6834-9548-889A-373EB8FE4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44502-4CBF-7C4E-ABF1-36C431734F8A}"/>
              </a:ext>
            </a:extLst>
          </p:cNvPr>
          <p:cNvSpPr>
            <a:spLocks noGrp="1"/>
          </p:cNvSpPr>
          <p:nvPr>
            <p:ph type="dt" sz="half" idx="10"/>
          </p:nvPr>
        </p:nvSpPr>
        <p:spPr/>
        <p:txBody>
          <a:bodyPr/>
          <a:lstStyle/>
          <a:p>
            <a:fld id="{DF15CB41-B2D2-304D-9D1E-297A343C364B}" type="datetimeFigureOut">
              <a:rPr lang="en-US" smtClean="0"/>
              <a:t>11/15/21</a:t>
            </a:fld>
            <a:endParaRPr lang="en-US"/>
          </a:p>
        </p:txBody>
      </p:sp>
      <p:sp>
        <p:nvSpPr>
          <p:cNvPr id="6" name="Footer Placeholder 5">
            <a:extLst>
              <a:ext uri="{FF2B5EF4-FFF2-40B4-BE49-F238E27FC236}">
                <a16:creationId xmlns:a16="http://schemas.microsoft.com/office/drawing/2014/main" id="{6DBACB0C-5C3C-394E-8D54-AE4DD7C94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D9795-9385-DC4E-AFC1-3265036F22E8}"/>
              </a:ext>
            </a:extLst>
          </p:cNvPr>
          <p:cNvSpPr>
            <a:spLocks noGrp="1"/>
          </p:cNvSpPr>
          <p:nvPr>
            <p:ph type="sldNum" sz="quarter" idx="12"/>
          </p:nvPr>
        </p:nvSpPr>
        <p:spPr/>
        <p:txBody>
          <a:bodyPr/>
          <a:lstStyle/>
          <a:p>
            <a:fld id="{304DC34A-BF07-0749-9DEC-E3F6748F6F11}" type="slidenum">
              <a:rPr lang="en-US" smtClean="0"/>
              <a:t>‹#›</a:t>
            </a:fld>
            <a:endParaRPr lang="en-US"/>
          </a:p>
        </p:txBody>
      </p:sp>
    </p:spTree>
    <p:extLst>
      <p:ext uri="{BB962C8B-B14F-4D97-AF65-F5344CB8AC3E}">
        <p14:creationId xmlns:p14="http://schemas.microsoft.com/office/powerpoint/2010/main" val="2994963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C37AE-DF1D-EF4B-AE6C-386F3BDB9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1D906A-9A47-DD40-98FF-FCC21746C0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B59E-A06D-F449-B516-29B487EFF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5CB41-B2D2-304D-9D1E-297A343C364B}" type="datetimeFigureOut">
              <a:rPr lang="en-US" smtClean="0"/>
              <a:t>11/15/21</a:t>
            </a:fld>
            <a:endParaRPr lang="en-US"/>
          </a:p>
        </p:txBody>
      </p:sp>
      <p:sp>
        <p:nvSpPr>
          <p:cNvPr id="5" name="Footer Placeholder 4">
            <a:extLst>
              <a:ext uri="{FF2B5EF4-FFF2-40B4-BE49-F238E27FC236}">
                <a16:creationId xmlns:a16="http://schemas.microsoft.com/office/drawing/2014/main" id="{1FC63E77-C444-6D47-A9A2-2B16AD38A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6E90F-7B2C-E24C-9A82-4AC1E3890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DC34A-BF07-0749-9DEC-E3F6748F6F11}" type="slidenum">
              <a:rPr lang="en-US" smtClean="0"/>
              <a:t>‹#›</a:t>
            </a:fld>
            <a:endParaRPr lang="en-US"/>
          </a:p>
        </p:txBody>
      </p:sp>
    </p:spTree>
    <p:extLst>
      <p:ext uri="{BB962C8B-B14F-4D97-AF65-F5344CB8AC3E}">
        <p14:creationId xmlns:p14="http://schemas.microsoft.com/office/powerpoint/2010/main" val="739652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churchofjesuschrist.org/languages/eng/content/broadcasts/worldwide-devotional-for-young-adults/2018/06/hope-of-israel?lang=en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churchofjesuschrist.org/study/scriptures/nt/rev/8?lang=e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churchofjesuschrist.org/study/scriptures/nt/rev/8?lang=e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6CC1E505-7BF1-A74D-946E-318F5331CC93}"/>
              </a:ext>
            </a:extLst>
          </p:cNvPr>
          <p:cNvPicPr>
            <a:picLocks noGrp="1" noChangeAspect="1"/>
          </p:cNvPicPr>
          <p:nvPr>
            <p:ph idx="1"/>
          </p:nvPr>
        </p:nvPicPr>
        <p:blipFill>
          <a:blip r:embed="rId2"/>
          <a:stretch>
            <a:fillRect/>
          </a:stretch>
        </p:blipFill>
        <p:spPr>
          <a:xfrm>
            <a:off x="856343" y="71551"/>
            <a:ext cx="9260114" cy="6945086"/>
          </a:xfrm>
        </p:spPr>
      </p:pic>
    </p:spTree>
    <p:extLst>
      <p:ext uri="{BB962C8B-B14F-4D97-AF65-F5344CB8AC3E}">
        <p14:creationId xmlns:p14="http://schemas.microsoft.com/office/powerpoint/2010/main" val="190466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What is a solemn assembly? What is a Hosanna Shout? Both planned ...">
            <a:extLst>
              <a:ext uri="{FF2B5EF4-FFF2-40B4-BE49-F238E27FC236}">
                <a16:creationId xmlns:a16="http://schemas.microsoft.com/office/drawing/2014/main" id="{D71AFE58-04D6-A749-B41F-B6048B87BBA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88"/>
          <a:stretch/>
        </p:blipFill>
        <p:spPr bwMode="auto">
          <a:xfrm>
            <a:off x="20" y="10"/>
            <a:ext cx="4637226"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9E9515-40BD-F445-91BF-F7F03129983F}"/>
              </a:ext>
            </a:extLst>
          </p:cNvPr>
          <p:cNvSpPr>
            <a:spLocks noGrp="1"/>
          </p:cNvSpPr>
          <p:nvPr>
            <p:ph type="title"/>
          </p:nvPr>
        </p:nvSpPr>
        <p:spPr>
          <a:xfrm>
            <a:off x="5485563" y="2811669"/>
            <a:ext cx="6274591" cy="3351602"/>
          </a:xfrm>
        </p:spPr>
        <p:txBody>
          <a:bodyPr vert="horz" lIns="91440" tIns="45720" rIns="91440" bIns="45720" rtlCol="0" anchor="b">
            <a:normAutofit fontScale="90000"/>
          </a:bodyPr>
          <a:lstStyle/>
          <a:p>
            <a:r>
              <a:rPr lang="en-US" sz="6000" dirty="0">
                <a:solidFill>
                  <a:schemeClr val="bg1"/>
                </a:solidFill>
              </a:rPr>
              <a:t>Palmyra Temple - Dedicated April 6, 2000 </a:t>
            </a:r>
            <a:br>
              <a:rPr lang="en-US" sz="6000" dirty="0">
                <a:solidFill>
                  <a:schemeClr val="bg1"/>
                </a:solidFill>
              </a:rPr>
            </a:br>
            <a:r>
              <a:rPr lang="en-US" sz="6000" dirty="0">
                <a:solidFill>
                  <a:schemeClr val="bg1"/>
                </a:solidFill>
              </a:rPr>
              <a:t>Dedication Broadcast to the world – First time it happened. 1.5 million people participated</a:t>
            </a:r>
          </a:p>
        </p:txBody>
      </p:sp>
    </p:spTree>
    <p:extLst>
      <p:ext uri="{BB962C8B-B14F-4D97-AF65-F5344CB8AC3E}">
        <p14:creationId xmlns:p14="http://schemas.microsoft.com/office/powerpoint/2010/main" val="212166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Palmyra Dedication </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1367624" y="2490436"/>
            <a:ext cx="9708995" cy="3567173"/>
          </a:xfrm>
        </p:spPr>
        <p:txBody>
          <a:bodyPr anchor="ctr">
            <a:normAutofit lnSpcReduction="10000"/>
          </a:bodyPr>
          <a:lstStyle/>
          <a:p>
            <a:pPr marL="0" indent="0">
              <a:buNone/>
            </a:pPr>
            <a:r>
              <a:rPr lang="en-US" sz="2400" dirty="0"/>
              <a:t>The Palmyra dedication came on the date marking the 2000th anniversary of the Savior’s birth, and the new temple is within walking distance of the area where the Prophet Joseph Smith received the vision that heralded restoration of the gospel. This was the first time a temple dedication had been broadcast on such a wide scale….</a:t>
            </a:r>
          </a:p>
          <a:p>
            <a:pPr marL="0" indent="0">
              <a:buNone/>
            </a:pPr>
            <a:r>
              <a:rPr lang="en-US" sz="2400" dirty="0"/>
              <a:t> In dedicating the temple on 6 April this year, on the 170th anniversary of the organization of the Church, President Hinckley said: “We have scarcely seen the beginning of what shall come to pass. These are the days of God’s great work in the earth.”</a:t>
            </a:r>
          </a:p>
          <a:p>
            <a:r>
              <a:rPr lang="en-US" sz="2200" dirty="0"/>
              <a:t>https://</a:t>
            </a:r>
            <a:r>
              <a:rPr lang="en-US" sz="2200" dirty="0" err="1"/>
              <a:t>www.churchofjesuschrist.org</a:t>
            </a:r>
            <a:r>
              <a:rPr lang="en-US" sz="2200" dirty="0"/>
              <a:t>/study/ensign/2000/05/news-of-the-church/</a:t>
            </a:r>
            <a:r>
              <a:rPr lang="en-US" sz="2200" dirty="0" err="1"/>
              <a:t>seven-temples-dedicated?lang</a:t>
            </a:r>
            <a:r>
              <a:rPr lang="en-US" sz="2200" dirty="0"/>
              <a:t>=</a:t>
            </a:r>
            <a:r>
              <a:rPr lang="en-US" sz="2200" dirty="0" err="1"/>
              <a:t>eng</a:t>
            </a:r>
            <a:endParaRPr lang="en-US" sz="2200" dirty="0"/>
          </a:p>
        </p:txBody>
      </p:sp>
    </p:spTree>
    <p:extLst>
      <p:ext uri="{BB962C8B-B14F-4D97-AF65-F5344CB8AC3E}">
        <p14:creationId xmlns:p14="http://schemas.microsoft.com/office/powerpoint/2010/main" val="219055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1EA2B2-6E2C-664D-AC7A-213C41E3B319}"/>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Revelation 8</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8B4873A-DB7B-9846-9BF5-C4549429CFA6}"/>
              </a:ext>
            </a:extLst>
          </p:cNvPr>
          <p:cNvSpPr>
            <a:spLocks noGrp="1"/>
          </p:cNvSpPr>
          <p:nvPr>
            <p:ph idx="1"/>
          </p:nvPr>
        </p:nvSpPr>
        <p:spPr>
          <a:xfrm>
            <a:off x="5221862" y="1719618"/>
            <a:ext cx="5948831" cy="4334629"/>
          </a:xfrm>
        </p:spPr>
        <p:txBody>
          <a:bodyPr anchor="ctr">
            <a:normAutofit/>
          </a:bodyPr>
          <a:lstStyle/>
          <a:p>
            <a:r>
              <a:rPr lang="en-US" sz="3200" dirty="0">
                <a:solidFill>
                  <a:srgbClr val="FEFFFF"/>
                </a:solidFill>
                <a:latin typeface="Times New Roman" panose="02020603050405020304" pitchFamily="18" charset="0"/>
                <a:cs typeface="Times New Roman" panose="02020603050405020304" pitchFamily="18" charset="0"/>
              </a:rPr>
              <a:t>1 And when he had opened the seventh seal, there was silence in heaven about the space of half an hour.</a:t>
            </a:r>
          </a:p>
          <a:p>
            <a:r>
              <a:rPr lang="en-US" sz="3200" dirty="0">
                <a:solidFill>
                  <a:srgbClr val="FEFFFF"/>
                </a:solidFill>
                <a:latin typeface="Times New Roman" panose="02020603050405020304" pitchFamily="18" charset="0"/>
                <a:cs typeface="Times New Roman" panose="02020603050405020304" pitchFamily="18" charset="0"/>
              </a:rPr>
              <a:t>How long is a half hour in heaven?</a:t>
            </a:r>
          </a:p>
          <a:p>
            <a:r>
              <a:rPr lang="en-US" sz="3200" dirty="0">
                <a:solidFill>
                  <a:srgbClr val="FEFFFF"/>
                </a:solidFill>
                <a:latin typeface="Times New Roman" panose="02020603050405020304" pitchFamily="18" charset="0"/>
                <a:cs typeface="Times New Roman" panose="02020603050405020304" pitchFamily="18" charset="0"/>
              </a:rPr>
              <a:t>1000 years our time = 1 day God’s time</a:t>
            </a:r>
          </a:p>
        </p:txBody>
      </p:sp>
    </p:spTree>
    <p:extLst>
      <p:ext uri="{BB962C8B-B14F-4D97-AF65-F5344CB8AC3E}">
        <p14:creationId xmlns:p14="http://schemas.microsoft.com/office/powerpoint/2010/main" val="2434933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1EA2B2-6E2C-664D-AC7A-213C41E3B319}"/>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Revelation 8</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8B4873A-DB7B-9846-9BF5-C4549429CFA6}"/>
              </a:ext>
            </a:extLst>
          </p:cNvPr>
          <p:cNvSpPr>
            <a:spLocks noGrp="1"/>
          </p:cNvSpPr>
          <p:nvPr>
            <p:ph idx="1"/>
          </p:nvPr>
        </p:nvSpPr>
        <p:spPr>
          <a:xfrm>
            <a:off x="5221862" y="1719618"/>
            <a:ext cx="5948831" cy="4334629"/>
          </a:xfrm>
        </p:spPr>
        <p:txBody>
          <a:bodyPr anchor="ctr">
            <a:noAutofit/>
          </a:bodyPr>
          <a:lstStyle/>
          <a:p>
            <a:r>
              <a:rPr lang="en-US" dirty="0">
                <a:solidFill>
                  <a:srgbClr val="FEFFFF"/>
                </a:solidFill>
                <a:effectLst/>
              </a:rPr>
              <a:t>3 And another angel came and stood at the altar, having a golden censer; and there was given unto him much incense, that he should offer it with the prayers of all saints upon the golden altar which was before the throne.</a:t>
            </a:r>
          </a:p>
          <a:p>
            <a:r>
              <a:rPr lang="en-US" dirty="0">
                <a:solidFill>
                  <a:srgbClr val="FEFFFF"/>
                </a:solidFill>
                <a:effectLst/>
              </a:rPr>
              <a:t>4 And the smoke of the incense, which came with the prayers of the saints, ascended up before God out of the angel’s hand.</a:t>
            </a:r>
          </a:p>
        </p:txBody>
      </p:sp>
    </p:spTree>
    <p:extLst>
      <p:ext uri="{BB962C8B-B14F-4D97-AF65-F5344CB8AC3E}">
        <p14:creationId xmlns:p14="http://schemas.microsoft.com/office/powerpoint/2010/main" val="183417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1EA2B2-6E2C-664D-AC7A-213C41E3B319}"/>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8B4873A-DB7B-9846-9BF5-C4549429CFA6}"/>
              </a:ext>
            </a:extLst>
          </p:cNvPr>
          <p:cNvSpPr>
            <a:spLocks noGrp="1"/>
          </p:cNvSpPr>
          <p:nvPr>
            <p:ph idx="1"/>
          </p:nvPr>
        </p:nvSpPr>
        <p:spPr>
          <a:xfrm>
            <a:off x="5221862" y="1719618"/>
            <a:ext cx="5948831" cy="4334629"/>
          </a:xfrm>
        </p:spPr>
        <p:txBody>
          <a:bodyPr anchor="ctr">
            <a:noAutofit/>
          </a:bodyPr>
          <a:lstStyle/>
          <a:p>
            <a:r>
              <a:rPr lang="en-US" dirty="0">
                <a:solidFill>
                  <a:schemeClr val="bg1"/>
                </a:solidFill>
              </a:rPr>
              <a:t>4 Wherefore, prepare ye, prepare ye, O my people; sanctify yourselves; gather ye together, O ye people of my church, upon the land of Zion, all you that have not been commanded to tarry.</a:t>
            </a:r>
          </a:p>
          <a:p>
            <a:r>
              <a:rPr lang="en-US" dirty="0">
                <a:solidFill>
                  <a:schemeClr val="bg1"/>
                </a:solidFill>
              </a:rPr>
              <a:t>6 Call your solemn assemblies, and speak often one to another. And let every man call upon the name of the Lord.</a:t>
            </a:r>
            <a:endParaRPr lang="en-US" dirty="0">
              <a:solidFill>
                <a:schemeClr val="bg1"/>
              </a:solidFill>
              <a:effectLst/>
            </a:endParaRPr>
          </a:p>
        </p:txBody>
      </p:sp>
    </p:spTree>
    <p:extLst>
      <p:ext uri="{BB962C8B-B14F-4D97-AF65-F5344CB8AC3E}">
        <p14:creationId xmlns:p14="http://schemas.microsoft.com/office/powerpoint/2010/main" val="55138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BCC65-4375-4E48-8BF7-76FA7A78097F}"/>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solidFill>
                  <a:schemeClr val="bg1"/>
                </a:solidFill>
              </a:rPr>
              <a:t>April 2020 General Conference</a:t>
            </a:r>
          </a:p>
        </p:txBody>
      </p:sp>
      <p:pic>
        <p:nvPicPr>
          <p:cNvPr id="3074" name="Picture 2" descr="April 2020 general conference General Conference Talks">
            <a:extLst>
              <a:ext uri="{FF2B5EF4-FFF2-40B4-BE49-F238E27FC236}">
                <a16:creationId xmlns:a16="http://schemas.microsoft.com/office/drawing/2014/main" id="{EEB56AF9-F2B0-B641-BFC5-31EEB84EDC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23" r="5377"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5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BCC65-4375-4E48-8BF7-76FA7A78097F}"/>
              </a:ext>
            </a:extLst>
          </p:cNvPr>
          <p:cNvSpPr>
            <a:spLocks noGrp="1"/>
          </p:cNvSpPr>
          <p:nvPr>
            <p:ph type="title"/>
          </p:nvPr>
        </p:nvSpPr>
        <p:spPr>
          <a:xfrm>
            <a:off x="638557" y="2592936"/>
            <a:ext cx="3377183" cy="3681976"/>
          </a:xfrm>
          <a:noFill/>
        </p:spPr>
        <p:txBody>
          <a:bodyPr vert="horz" lIns="91440" tIns="45720" rIns="91440" bIns="45720" rtlCol="0" anchor="b">
            <a:normAutofit fontScale="90000"/>
          </a:bodyPr>
          <a:lstStyle/>
          <a:p>
            <a:r>
              <a:rPr lang="en-US" dirty="0">
                <a:solidFill>
                  <a:schemeClr val="bg1"/>
                </a:solidFill>
              </a:rPr>
              <a:t>Whole church fasted and prayed both before and after that conference. Special Solemn Assembly during the conference</a:t>
            </a:r>
          </a:p>
        </p:txBody>
      </p:sp>
      <p:pic>
        <p:nvPicPr>
          <p:cNvPr id="3074" name="Picture 2" descr="April 2020 general conference General Conference Talks">
            <a:extLst>
              <a:ext uri="{FF2B5EF4-FFF2-40B4-BE49-F238E27FC236}">
                <a16:creationId xmlns:a16="http://schemas.microsoft.com/office/drawing/2014/main" id="{EEB56AF9-F2B0-B641-BFC5-31EEB84EDC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23" r="5377"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4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a:solidFill>
                  <a:srgbClr val="FFFFFF"/>
                </a:solidFill>
              </a:rPr>
              <a:t>Revelation 8</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719618"/>
            <a:ext cx="5948831" cy="4334629"/>
          </a:xfrm>
        </p:spPr>
        <p:txBody>
          <a:bodyPr anchor="ctr">
            <a:normAutofit/>
          </a:bodyPr>
          <a:lstStyle/>
          <a:p>
            <a:r>
              <a:rPr lang="en-US" sz="3200" dirty="0">
                <a:solidFill>
                  <a:srgbClr val="FEFFFF"/>
                </a:solidFill>
              </a:rPr>
              <a:t>2 - I saw the seven angels which stood before God; and to them were given seven trumpets.</a:t>
            </a:r>
          </a:p>
          <a:p>
            <a:r>
              <a:rPr lang="en-US" sz="3200" dirty="0">
                <a:solidFill>
                  <a:srgbClr val="FEFFFF"/>
                </a:solidFill>
                <a:effectLst/>
              </a:rPr>
              <a:t>5 And the angel took the censer, and filled it with fire of the altar, and cast it into the earth: and there were voices, and </a:t>
            </a:r>
            <a:r>
              <a:rPr lang="en-US" sz="3200" dirty="0" err="1">
                <a:solidFill>
                  <a:srgbClr val="FEFFFF"/>
                </a:solidFill>
                <a:effectLst/>
              </a:rPr>
              <a:t>thunderings</a:t>
            </a:r>
            <a:r>
              <a:rPr lang="en-US" sz="3200" dirty="0">
                <a:solidFill>
                  <a:srgbClr val="FEFFFF"/>
                </a:solidFill>
                <a:effectLst/>
              </a:rPr>
              <a:t>, and lightnings, and an earthquake.</a:t>
            </a:r>
          </a:p>
          <a:p>
            <a:endParaRPr lang="en-US" sz="2400" dirty="0">
              <a:solidFill>
                <a:srgbClr val="FEFFFF"/>
              </a:solidFill>
            </a:endParaRPr>
          </a:p>
        </p:txBody>
      </p:sp>
    </p:spTree>
    <p:extLst>
      <p:ext uri="{BB962C8B-B14F-4D97-AF65-F5344CB8AC3E}">
        <p14:creationId xmlns:p14="http://schemas.microsoft.com/office/powerpoint/2010/main" val="361200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FF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s show aftermath of magnitude 5.7 quake near Salt Lake City">
            <a:extLst>
              <a:ext uri="{FF2B5EF4-FFF2-40B4-BE49-F238E27FC236}">
                <a16:creationId xmlns:a16="http://schemas.microsoft.com/office/drawing/2014/main" id="{2B0761C3-C79B-8245-AF55-95F5150DAB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9900" y="643467"/>
            <a:ext cx="3720243" cy="247565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FF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A 5.7 magnitude earthquake shakes Utah, knocking out power in ...">
            <a:extLst>
              <a:ext uri="{FF2B5EF4-FFF2-40B4-BE49-F238E27FC236}">
                <a16:creationId xmlns:a16="http://schemas.microsoft.com/office/drawing/2014/main" id="{1ECD3721-A7DE-6644-AA8A-7B6032C169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3899806"/>
            <a:ext cx="3854945" cy="216840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5.7 Magnitude Earthquake Hits Salt Lake County, Utah">
            <a:extLst>
              <a:ext uri="{FF2B5EF4-FFF2-40B4-BE49-F238E27FC236}">
                <a16:creationId xmlns:a16="http://schemas.microsoft.com/office/drawing/2014/main" id="{140EB319-D712-A14E-A668-DF22E30C2C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4764" y="1296664"/>
            <a:ext cx="6410084" cy="427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9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0B0A67-9896-C049-AED9-96F39F26D4C9}"/>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Revelation 8</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D7912880-D2EA-1440-9D5E-163A6D2680EA}"/>
              </a:ext>
            </a:extLst>
          </p:cNvPr>
          <p:cNvSpPr>
            <a:spLocks noGrp="1"/>
          </p:cNvSpPr>
          <p:nvPr>
            <p:ph idx="1"/>
          </p:nvPr>
        </p:nvSpPr>
        <p:spPr>
          <a:xfrm>
            <a:off x="5221862" y="1719618"/>
            <a:ext cx="5948831" cy="4334629"/>
          </a:xfrm>
        </p:spPr>
        <p:txBody>
          <a:bodyPr anchor="ctr">
            <a:normAutofit/>
          </a:bodyPr>
          <a:lstStyle/>
          <a:p>
            <a:r>
              <a:rPr lang="en-US" sz="3200" dirty="0">
                <a:solidFill>
                  <a:srgbClr val="FEFFFF"/>
                </a:solidFill>
              </a:rPr>
              <a:t>7 The first angel sounded, and there followed hail and fire mingled with blood, and they were cast upon the earth: and the third part of trees was burnt up, and all green grass was burnt up.</a:t>
            </a:r>
          </a:p>
        </p:txBody>
      </p:sp>
    </p:spTree>
    <p:extLst>
      <p:ext uri="{BB962C8B-B14F-4D97-AF65-F5344CB8AC3E}">
        <p14:creationId xmlns:p14="http://schemas.microsoft.com/office/powerpoint/2010/main" val="289394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ree in a forest&#10;&#10;Description automatically generated">
            <a:extLst>
              <a:ext uri="{FF2B5EF4-FFF2-40B4-BE49-F238E27FC236}">
                <a16:creationId xmlns:a16="http://schemas.microsoft.com/office/drawing/2014/main" id="{00E67689-D9DE-9241-9496-F3463E33AA0C}"/>
              </a:ext>
            </a:extLst>
          </p:cNvPr>
          <p:cNvPicPr>
            <a:picLocks noChangeAspect="1"/>
          </p:cNvPicPr>
          <p:nvPr/>
        </p:nvPicPr>
        <p:blipFill rotWithShape="1">
          <a:blip r:embed="rId2"/>
          <a:srcRect t="23457" b="1557"/>
          <a:stretch/>
        </p:blipFill>
        <p:spPr>
          <a:xfrm>
            <a:off x="20" y="1282"/>
            <a:ext cx="12191980" cy="6856718"/>
          </a:xfrm>
          <a:prstGeom prst="rect">
            <a:avLst/>
          </a:prstGeom>
        </p:spPr>
      </p:pic>
    </p:spTree>
    <p:extLst>
      <p:ext uri="{BB962C8B-B14F-4D97-AF65-F5344CB8AC3E}">
        <p14:creationId xmlns:p14="http://schemas.microsoft.com/office/powerpoint/2010/main" val="1653478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186EAE2-DD65-BB40-A927-C9416CC64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5924"/>
            <a:ext cx="6586152" cy="6586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2020 Election: Democrats connect California wildfires to climate ...">
            <a:extLst>
              <a:ext uri="{FF2B5EF4-FFF2-40B4-BE49-F238E27FC236}">
                <a16:creationId xmlns:a16="http://schemas.microsoft.com/office/drawing/2014/main" id="{864255DF-56F0-6B49-A741-5888FDF3B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691" y="3225113"/>
            <a:ext cx="5887309" cy="33116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lifornia wildfires map shows destruction over 109 years">
            <a:extLst>
              <a:ext uri="{FF2B5EF4-FFF2-40B4-BE49-F238E27FC236}">
                <a16:creationId xmlns:a16="http://schemas.microsoft.com/office/drawing/2014/main" id="{C5F88E2E-3794-8B45-860A-12FA5B059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52" y="135924"/>
            <a:ext cx="5491892" cy="308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98481" y="462207"/>
            <a:ext cx="10264697" cy="1793228"/>
          </a:xfrm>
        </p:spPr>
        <p:txBody>
          <a:bodyPr>
            <a:normAutofit/>
          </a:bodyPr>
          <a:lstStyle/>
          <a:p>
            <a:r>
              <a:rPr lang="en-US" sz="4000" dirty="0">
                <a:solidFill>
                  <a:srgbClr val="FFFFFF"/>
                </a:solidFill>
              </a:rPr>
              <a:t>Three groups of people in last days</a:t>
            </a:r>
            <a:br>
              <a:rPr lang="en-US" sz="4000" dirty="0">
                <a:solidFill>
                  <a:srgbClr val="FFFFFF"/>
                </a:solidFill>
              </a:rPr>
            </a:br>
            <a:r>
              <a:rPr lang="en-US" sz="2000" dirty="0">
                <a:solidFill>
                  <a:srgbClr val="FFFFFF"/>
                </a:solidFill>
              </a:rPr>
              <a:t>Charles W. Penrose – Millennial Star 1859. Reprinted in Improvement Era March 1924. – Quoted in part in at least 4 CES Institute student manuals</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58628"/>
            <a:ext cx="10951843" cy="4095559"/>
          </a:xfrm>
        </p:spPr>
        <p:txBody>
          <a:bodyPr anchor="ctr">
            <a:normAutofit fontScale="92500" lnSpcReduction="20000"/>
          </a:bodyPr>
          <a:lstStyle/>
          <a:p>
            <a:r>
              <a:rPr lang="en-US" dirty="0">
                <a:latin typeface="Times New Roman" panose="02020603050405020304" pitchFamily="18" charset="0"/>
                <a:cs typeface="Times New Roman" panose="02020603050405020304" pitchFamily="18" charset="0"/>
              </a:rPr>
              <a:t>We may consider the inhabitants of the earth at the time immediately preceding the coming of Christ under three general divisions: </a:t>
            </a:r>
          </a:p>
          <a:p>
            <a:r>
              <a:rPr lang="en-US" dirty="0">
                <a:latin typeface="Times New Roman" panose="02020603050405020304" pitchFamily="18" charset="0"/>
                <a:cs typeface="Times New Roman" panose="02020603050405020304" pitchFamily="18" charset="0"/>
              </a:rPr>
              <a:t>First, the saints of God gathered in one place in the western continent, called Zion, busily preparing for his appearance in their midst as their Redeemer, who had shed his blood for their salvation, now coming to reign over them and to reward them for their labors in increasing his government;</a:t>
            </a:r>
          </a:p>
          <a:p>
            <a:r>
              <a:rPr lang="en-US" dirty="0">
                <a:latin typeface="Times New Roman" panose="02020603050405020304" pitchFamily="18" charset="0"/>
                <a:cs typeface="Times New Roman" panose="02020603050405020304" pitchFamily="18" charset="0"/>
              </a:rPr>
              <a:t>Second, the Jews gathered to Jerusalem and also expecting the Messiah, but not believing that Jesus of Nazareth was the Son of God, and being in danger of destruction from their Gentile enemies:</a:t>
            </a:r>
          </a:p>
          <a:p>
            <a:r>
              <a:rPr lang="en-US" dirty="0">
                <a:latin typeface="Times New Roman" panose="02020603050405020304" pitchFamily="18" charset="0"/>
                <a:cs typeface="Times New Roman" panose="02020603050405020304" pitchFamily="18" charset="0"/>
              </a:rPr>
              <a:t>Third, the corrupt nations and kingdoms of men, who, rejecting the light of the Gospel, are unprepared for the Lord’s advent and are almost ripe for destruction.</a:t>
            </a:r>
          </a:p>
          <a:p>
            <a:pPr marL="0" indent="0">
              <a:buNone/>
            </a:pPr>
            <a:endParaRPr lang="en-US" dirty="0"/>
          </a:p>
        </p:txBody>
      </p:sp>
    </p:spTree>
    <p:extLst>
      <p:ext uri="{BB962C8B-B14F-4D97-AF65-F5344CB8AC3E}">
        <p14:creationId xmlns:p14="http://schemas.microsoft.com/office/powerpoint/2010/main" val="383411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Group 1 Faithful Saints</a:t>
            </a:r>
            <a:br>
              <a:rPr lang="en-US" sz="4000" b="1" dirty="0">
                <a:solidFill>
                  <a:srgbClr val="FFFFFF"/>
                </a:solidFill>
              </a:rPr>
            </a:br>
            <a:r>
              <a:rPr lang="en-US" sz="4000" b="1"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352302"/>
            <a:ext cx="5948831" cy="5251646"/>
          </a:xfrm>
        </p:spPr>
        <p:txBody>
          <a:bodyPr anchor="ctr">
            <a:normAutofit fontScale="92500" lnSpcReduction="20000"/>
          </a:bodyPr>
          <a:lstStyle/>
          <a:p>
            <a:r>
              <a:rPr lang="en-US" sz="3200" dirty="0">
                <a:solidFill>
                  <a:srgbClr val="FEFFFF"/>
                </a:solidFill>
                <a:latin typeface="Times New Roman" panose="02020603050405020304" pitchFamily="18" charset="0"/>
                <a:cs typeface="Times New Roman" panose="02020603050405020304" pitchFamily="18" charset="0"/>
              </a:rPr>
              <a:t>2 The Lord who shall suddenly come to his temple; the Lord who shall come down upon the world with a curse to judgment; yea, upon all the nations that forget God, and upon all the ungodly among you.</a:t>
            </a:r>
          </a:p>
          <a:p>
            <a:r>
              <a:rPr lang="en-US" sz="3200" dirty="0">
                <a:solidFill>
                  <a:srgbClr val="FEFFFF"/>
                </a:solidFill>
                <a:latin typeface="Times New Roman" panose="02020603050405020304" pitchFamily="18" charset="0"/>
                <a:cs typeface="Times New Roman" panose="02020603050405020304" pitchFamily="18" charset="0"/>
              </a:rPr>
              <a:t>18 When the Lamb shall stand upon Mount Zion, and with him a hundred and forty-four thousand, having his Father’s name written on their foreheads.</a:t>
            </a:r>
          </a:p>
          <a:p>
            <a:r>
              <a:rPr lang="en-US" sz="3200" dirty="0">
                <a:solidFill>
                  <a:srgbClr val="FEFFFF"/>
                </a:solidFill>
                <a:latin typeface="Times New Roman" panose="02020603050405020304" pitchFamily="18" charset="0"/>
                <a:cs typeface="Times New Roman" panose="02020603050405020304" pitchFamily="18" charset="0"/>
              </a:rPr>
              <a:t>19 Wherefore, prepare ye for the coming of the Bridegroom; go ye, go ye out to meet him.</a:t>
            </a:r>
            <a:endParaRPr lang="en-US" sz="2400" dirty="0">
              <a:solidFill>
                <a:srgbClr val="FE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793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Savior at Zion’s Temple – Charles W. Penrose</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rmAutofit fontScale="92500" lnSpcReduction="20000"/>
          </a:bodyPr>
          <a:lstStyle/>
          <a:p>
            <a:r>
              <a:rPr lang="en-US" dirty="0">
                <a:latin typeface="Times New Roman" panose="02020603050405020304" pitchFamily="18" charset="0"/>
                <a:cs typeface="Times New Roman" panose="02020603050405020304" pitchFamily="18" charset="0"/>
              </a:rPr>
              <a:t>Through the preaching of the gospel of Christ as revealed through Joseph Smith-namely, faith, repentance, and baptism for the remission of sins, the laying on of hands for the gift of the Holy Ghost, etc. many among all nations will be led to forsake the traditions of their fathers and become numbered with the people of God. They will gather to one place to prepare themselves for the appearance of the Savior, by learning through his inspired servants the things which are pleasing to him and purifying themselves from all things which he hates. They will build unto him a holy temple. Of necessity some form of government must be set up among them, as they will exist as a national as well as an ecclesiastical capacity. This government will be a theocracy, or, in other words, the Kingdom of God. The laws, ordinances, regulations, etc., will be under the direction of God's Priesthood, and the people will progress in arts, sciences, and everything that will produce happiness, promote union, and establish him in strength, righteousness, and everlasting peace.</a:t>
            </a:r>
          </a:p>
          <a:p>
            <a:pPr marL="0" indent="0">
              <a:buNone/>
            </a:pPr>
            <a:endParaRPr lang="en-US" dirty="0"/>
          </a:p>
        </p:txBody>
      </p:sp>
    </p:spTree>
    <p:extLst>
      <p:ext uri="{BB962C8B-B14F-4D97-AF65-F5344CB8AC3E}">
        <p14:creationId xmlns:p14="http://schemas.microsoft.com/office/powerpoint/2010/main" val="423566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Savior at Zion’s Temple</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1367624" y="2490436"/>
            <a:ext cx="9708995" cy="4720592"/>
          </a:xfrm>
        </p:spPr>
        <p:txBody>
          <a:bodyPr anchor="ctr">
            <a:normAutofit/>
          </a:bodyPr>
          <a:lstStyle/>
          <a:p>
            <a:r>
              <a:rPr lang="en-US"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Among the first-mentioned of these three classes of men [that is, among the Saints in Zion] the Lord will make his appearance first; and that appearance will be unknown to the rest of mankind. He will come to the Temple prepared for him, and his faithful people will behold his face, hear his voice, and gaze upon his glory. From his own lips they will receive further instructions for the development and beautifying of Zion and for the extension and sure stability of his kingdom.</a:t>
            </a:r>
          </a:p>
          <a:p>
            <a:pPr marL="0" indent="0">
              <a:buNone/>
            </a:pPr>
            <a:endParaRPr lang="en-US" dirty="0"/>
          </a:p>
        </p:txBody>
      </p:sp>
    </p:spTree>
    <p:extLst>
      <p:ext uri="{BB962C8B-B14F-4D97-AF65-F5344CB8AC3E}">
        <p14:creationId xmlns:p14="http://schemas.microsoft.com/office/powerpoint/2010/main" val="235711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Group 2 </a:t>
            </a:r>
            <a:br>
              <a:rPr lang="en-US" sz="4000" b="1" dirty="0">
                <a:solidFill>
                  <a:srgbClr val="FFFFFF"/>
                </a:solidFill>
              </a:rPr>
            </a:br>
            <a:r>
              <a:rPr lang="en-US" sz="4000" b="1" dirty="0">
                <a:solidFill>
                  <a:srgbClr val="FFFFFF"/>
                </a:solidFill>
              </a:rPr>
              <a:t>To the Jews</a:t>
            </a:r>
            <a:br>
              <a:rPr lang="en-US" sz="4000" b="1" dirty="0">
                <a:solidFill>
                  <a:srgbClr val="FFFFFF"/>
                </a:solidFill>
              </a:rPr>
            </a:br>
            <a:r>
              <a:rPr lang="en-US" sz="4000" b="1"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719618"/>
            <a:ext cx="5948831" cy="4334629"/>
          </a:xfrm>
        </p:spPr>
        <p:txBody>
          <a:bodyPr anchor="ctr">
            <a:normAutofit fontScale="92500" lnSpcReduction="10000"/>
          </a:bodyPr>
          <a:lstStyle/>
          <a:p>
            <a:r>
              <a:rPr lang="en-US" dirty="0">
                <a:solidFill>
                  <a:srgbClr val="FEFFFF"/>
                </a:solidFill>
                <a:latin typeface="Times New Roman" panose="02020603050405020304" pitchFamily="18" charset="0"/>
                <a:cs typeface="Times New Roman" panose="02020603050405020304" pitchFamily="18" charset="0"/>
              </a:rPr>
              <a:t>13 And let them who be of Judah flee unto Jerusalem, unto the mountains of the Lord’s house.</a:t>
            </a:r>
          </a:p>
          <a:p>
            <a:r>
              <a:rPr lang="en-US" dirty="0">
                <a:solidFill>
                  <a:srgbClr val="FEFFFF"/>
                </a:solidFill>
                <a:latin typeface="Times New Roman" panose="02020603050405020304" pitchFamily="18" charset="0"/>
                <a:cs typeface="Times New Roman" panose="02020603050405020304" pitchFamily="18" charset="0"/>
              </a:rPr>
              <a:t>20 For behold, he shall stand upon the mount of Olivet, and upon the mighty ocean, even the great deep, and upon the islands of the sea, and upon the land of Zion.</a:t>
            </a:r>
          </a:p>
          <a:p>
            <a:r>
              <a:rPr lang="en-US" dirty="0">
                <a:solidFill>
                  <a:srgbClr val="FEFFFF"/>
                </a:solidFill>
                <a:latin typeface="Times New Roman" panose="02020603050405020304" pitchFamily="18" charset="0"/>
                <a:cs typeface="Times New Roman" panose="02020603050405020304" pitchFamily="18" charset="0"/>
              </a:rPr>
              <a:t>35 And they also of the tribe of Judah, after their pain, shall be sanctified in holiness before the Lord, to dwell in his presence day and night, forever and ever.</a:t>
            </a:r>
          </a:p>
        </p:txBody>
      </p:sp>
    </p:spTree>
    <p:extLst>
      <p:ext uri="{BB962C8B-B14F-4D97-AF65-F5344CB8AC3E}">
        <p14:creationId xmlns:p14="http://schemas.microsoft.com/office/powerpoint/2010/main" val="303667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Savior at Jerusalem Temple – Charles W. Penrose</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2200" dirty="0">
                <a:latin typeface="Times New Roman" panose="02020603050405020304" pitchFamily="18" charset="0"/>
                <a:cs typeface="Times New Roman" panose="02020603050405020304" pitchFamily="18" charset="0"/>
              </a:rPr>
              <a:t>“His next appearance will be among the distressed and nearly vanquished sons of Judah. At the crisis of their fate, when the hostile troops of several nations are ravaging the city and all the horrors of war are overwhelming the people of Jerusalem, he will set his feet upon the Mount of Olives, which will cleave and part asunder at his touch. Attended by a host from heaven, he will overthrow and destroy the combined armies of the Gentiles, and appear to the worshipping Jews as the mighty Deliverer and Conqueror so long expected by their race; and while love, gratitude, awe, and admiration swell their bosoms, the Deliverer will show them the tokens of his crucifixion and disclose himself as Jesus of Nazareth, whom they had reviled and whom their fathers put to death. Then will unbelief part from their souls, and ‘the blindness in part which has happened unto Israel’ be removed. ‘A fountain for sin and uncleanness shall be opened to the house of David and the inhabitants of Jerusalem,’ and ‘a nation will be born’ unto God ‘in a day.’ They will be baptized for the remission of their sins, and will receive the gift of the Holy Ghost, and the government of God as established in Zion will be set up among them, no more to be thrown down for ever.</a:t>
            </a:r>
            <a:endParaRPr lang="en-US" sz="2200" dirty="0"/>
          </a:p>
        </p:txBody>
      </p:sp>
    </p:spTree>
    <p:extLst>
      <p:ext uri="{BB962C8B-B14F-4D97-AF65-F5344CB8AC3E}">
        <p14:creationId xmlns:p14="http://schemas.microsoft.com/office/powerpoint/2010/main" val="16014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Group 3 </a:t>
            </a:r>
            <a:br>
              <a:rPr lang="en-US" sz="4000" b="1" dirty="0">
                <a:solidFill>
                  <a:srgbClr val="FFFFFF"/>
                </a:solidFill>
              </a:rPr>
            </a:br>
            <a:r>
              <a:rPr lang="en-US" sz="4000" b="1" dirty="0">
                <a:solidFill>
                  <a:srgbClr val="FFFFFF"/>
                </a:solidFill>
              </a:rPr>
              <a:t>To the world</a:t>
            </a:r>
            <a:br>
              <a:rPr lang="en-US" sz="4000" b="1" dirty="0">
                <a:solidFill>
                  <a:srgbClr val="FFFFFF"/>
                </a:solidFill>
              </a:rPr>
            </a:br>
            <a:r>
              <a:rPr lang="en-US" sz="4000" b="1"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250066"/>
            <a:ext cx="5948831" cy="5353882"/>
          </a:xfrm>
        </p:spPr>
        <p:txBody>
          <a:bodyPr anchor="ctr">
            <a:normAutofit fontScale="85000" lnSpcReduction="20000"/>
          </a:bodyPr>
          <a:lstStyle/>
          <a:p>
            <a:r>
              <a:rPr lang="en-US" dirty="0">
                <a:solidFill>
                  <a:srgbClr val="FEFFFF"/>
                </a:solidFill>
                <a:latin typeface="Times New Roman" panose="02020603050405020304" pitchFamily="18" charset="0"/>
                <a:cs typeface="Times New Roman" panose="02020603050405020304" pitchFamily="18" charset="0"/>
              </a:rPr>
              <a:t>48 And the Lord shall be red in his apparel, and his garments like him that </a:t>
            </a:r>
            <a:r>
              <a:rPr lang="en-US" dirty="0" err="1">
                <a:solidFill>
                  <a:srgbClr val="FEFFFF"/>
                </a:solidFill>
                <a:latin typeface="Times New Roman" panose="02020603050405020304" pitchFamily="18" charset="0"/>
                <a:cs typeface="Times New Roman" panose="02020603050405020304" pitchFamily="18" charset="0"/>
              </a:rPr>
              <a:t>treadeth</a:t>
            </a:r>
            <a:r>
              <a:rPr lang="en-US" dirty="0">
                <a:solidFill>
                  <a:srgbClr val="FEFFFF"/>
                </a:solidFill>
                <a:latin typeface="Times New Roman" panose="02020603050405020304" pitchFamily="18" charset="0"/>
                <a:cs typeface="Times New Roman" panose="02020603050405020304" pitchFamily="18" charset="0"/>
              </a:rPr>
              <a:t> in the wine-vat.</a:t>
            </a:r>
          </a:p>
          <a:p>
            <a:r>
              <a:rPr lang="en-US" dirty="0">
                <a:solidFill>
                  <a:srgbClr val="FEFFFF"/>
                </a:solidFill>
                <a:latin typeface="Times New Roman" panose="02020603050405020304" pitchFamily="18" charset="0"/>
                <a:cs typeface="Times New Roman" panose="02020603050405020304" pitchFamily="18" charset="0"/>
              </a:rPr>
              <a:t>49 And so great shall be the glory of his presence that the sun shall hide his face in shame, and the moon shall withhold its light, and the stars shall be hurled from their places.</a:t>
            </a:r>
          </a:p>
          <a:p>
            <a:r>
              <a:rPr lang="en-US" dirty="0">
                <a:solidFill>
                  <a:srgbClr val="FEFFFF"/>
                </a:solidFill>
                <a:latin typeface="Times New Roman" panose="02020603050405020304" pitchFamily="18" charset="0"/>
                <a:cs typeface="Times New Roman" panose="02020603050405020304" pitchFamily="18" charset="0"/>
              </a:rPr>
              <a:t>50 And his voice shall be heard: I have trodden the wine-press alone, and have brought judgment upon all people; and none were with me;</a:t>
            </a:r>
          </a:p>
          <a:p>
            <a:r>
              <a:rPr lang="en-US" dirty="0">
                <a:solidFill>
                  <a:srgbClr val="FEFFFF"/>
                </a:solidFill>
                <a:latin typeface="Times New Roman" panose="02020603050405020304" pitchFamily="18" charset="0"/>
                <a:cs typeface="Times New Roman" panose="02020603050405020304" pitchFamily="18" charset="0"/>
              </a:rPr>
              <a:t>51 And I have trampled them in my fury, and I did tread upon them in mine anger, and their blood have I sprinkled upon my garments, and stained all my raiment; for this was the day of vengeance which was in my heart.</a:t>
            </a:r>
          </a:p>
        </p:txBody>
      </p:sp>
    </p:spTree>
    <p:extLst>
      <p:ext uri="{BB962C8B-B14F-4D97-AF65-F5344CB8AC3E}">
        <p14:creationId xmlns:p14="http://schemas.microsoft.com/office/powerpoint/2010/main" val="187640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Group 3 </a:t>
            </a:r>
            <a:br>
              <a:rPr lang="en-US" sz="4000" b="1" dirty="0">
                <a:solidFill>
                  <a:srgbClr val="FFFFFF"/>
                </a:solidFill>
              </a:rPr>
            </a:br>
            <a:r>
              <a:rPr lang="en-US" sz="4000" b="1" dirty="0">
                <a:solidFill>
                  <a:srgbClr val="FFFFFF"/>
                </a:solidFill>
              </a:rPr>
              <a:t>To the world</a:t>
            </a:r>
            <a:br>
              <a:rPr lang="en-US" sz="4000" b="1" dirty="0">
                <a:solidFill>
                  <a:srgbClr val="FFFFFF"/>
                </a:solidFill>
              </a:rPr>
            </a:br>
            <a:r>
              <a:rPr lang="en-US" sz="4000" b="1"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226916"/>
            <a:ext cx="5948831" cy="5486400"/>
          </a:xfrm>
        </p:spPr>
        <p:txBody>
          <a:bodyPr anchor="ctr">
            <a:normAutofit fontScale="92500" lnSpcReduction="10000"/>
          </a:bodyPr>
          <a:lstStyle/>
          <a:p>
            <a:r>
              <a:rPr lang="en-US" dirty="0">
                <a:solidFill>
                  <a:srgbClr val="FEFFFF"/>
                </a:solidFill>
                <a:latin typeface="Times New Roman" panose="02020603050405020304" pitchFamily="18" charset="0"/>
                <a:cs typeface="Times New Roman" panose="02020603050405020304" pitchFamily="18" charset="0"/>
              </a:rPr>
              <a:t>63 And upon them that hearken not to the voice of the Lord shall be fulfilled that which was written by the prophet Moses, that they should be cut off from among the people.</a:t>
            </a:r>
          </a:p>
          <a:p>
            <a:r>
              <a:rPr lang="en-US" dirty="0">
                <a:solidFill>
                  <a:srgbClr val="FEFFFF"/>
                </a:solidFill>
                <a:latin typeface="Times New Roman" panose="02020603050405020304" pitchFamily="18" charset="0"/>
                <a:cs typeface="Times New Roman" panose="02020603050405020304" pitchFamily="18" charset="0"/>
              </a:rPr>
              <a:t>64 And also that which was written by the prophet Malachi: For, behold, the day cometh that shall burn as an oven, and all the proud, yea, and all that do wickedly, shall be stubble; and the day that cometh shall burn them up, saith the Lord of hosts, that it shall leave them neither root nor branch.</a:t>
            </a:r>
          </a:p>
          <a:p>
            <a:r>
              <a:rPr lang="en-US" dirty="0">
                <a:solidFill>
                  <a:srgbClr val="FEFFFF"/>
                </a:solidFill>
                <a:latin typeface="Times New Roman" panose="02020603050405020304" pitchFamily="18" charset="0"/>
                <a:cs typeface="Times New Roman" panose="02020603050405020304" pitchFamily="18" charset="0"/>
              </a:rPr>
              <a:t>65 Wherefore, this shall be the answer of the Lord unto them:</a:t>
            </a:r>
          </a:p>
        </p:txBody>
      </p:sp>
    </p:spTree>
    <p:extLst>
      <p:ext uri="{BB962C8B-B14F-4D97-AF65-F5344CB8AC3E}">
        <p14:creationId xmlns:p14="http://schemas.microsoft.com/office/powerpoint/2010/main" val="2359658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0B1EA6-6304-6544-8C1D-2A3B7CFCDE77}"/>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Group 3 </a:t>
            </a:r>
            <a:br>
              <a:rPr lang="en-US" sz="4000" b="1" dirty="0">
                <a:solidFill>
                  <a:srgbClr val="FFFFFF"/>
                </a:solidFill>
              </a:rPr>
            </a:br>
            <a:r>
              <a:rPr lang="en-US" sz="4000" b="1" dirty="0">
                <a:solidFill>
                  <a:srgbClr val="FFFFFF"/>
                </a:solidFill>
              </a:rPr>
              <a:t>To the world</a:t>
            </a:r>
            <a:br>
              <a:rPr lang="en-US" sz="4000" b="1" dirty="0">
                <a:solidFill>
                  <a:srgbClr val="FFFFFF"/>
                </a:solidFill>
              </a:rPr>
            </a:br>
            <a:r>
              <a:rPr lang="en-US" sz="4000" b="1" dirty="0">
                <a:solidFill>
                  <a:srgbClr val="FFFFFF"/>
                </a:solidFill>
              </a:rPr>
              <a:t>D&amp;C 133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22909DD-8133-FE4C-A75E-69746C73E0BF}"/>
              </a:ext>
            </a:extLst>
          </p:cNvPr>
          <p:cNvSpPr>
            <a:spLocks noGrp="1"/>
          </p:cNvSpPr>
          <p:nvPr>
            <p:ph idx="1"/>
          </p:nvPr>
        </p:nvSpPr>
        <p:spPr>
          <a:xfrm>
            <a:off x="5221862" y="1719618"/>
            <a:ext cx="5948831" cy="4334629"/>
          </a:xfrm>
        </p:spPr>
        <p:txBody>
          <a:bodyPr anchor="ctr">
            <a:normAutofit fontScale="92500" lnSpcReduction="10000"/>
          </a:bodyPr>
          <a:lstStyle/>
          <a:p>
            <a:r>
              <a:rPr lang="en-US" dirty="0">
                <a:solidFill>
                  <a:srgbClr val="FEFFFF"/>
                </a:solidFill>
                <a:latin typeface="Times New Roman" panose="02020603050405020304" pitchFamily="18" charset="0"/>
                <a:cs typeface="Times New Roman" panose="02020603050405020304" pitchFamily="18" charset="0"/>
              </a:rPr>
              <a:t>71 Behold, and lo, there are none to deliver you; for ye obeyed not my voice when I called to you out of the heavens; ye believed not my servants, and when they were sent unto you ye received them not.</a:t>
            </a:r>
          </a:p>
          <a:p>
            <a:r>
              <a:rPr lang="en-US" dirty="0">
                <a:solidFill>
                  <a:srgbClr val="FEFFFF"/>
                </a:solidFill>
                <a:latin typeface="Times New Roman" panose="02020603050405020304" pitchFamily="18" charset="0"/>
                <a:cs typeface="Times New Roman" panose="02020603050405020304" pitchFamily="18" charset="0"/>
              </a:rPr>
              <a:t>72 Wherefore, they sealed up the testimony and bound up the law, and ye were delivered over unto darkness.</a:t>
            </a:r>
          </a:p>
          <a:p>
            <a:r>
              <a:rPr lang="en-US" dirty="0">
                <a:solidFill>
                  <a:srgbClr val="FEFFFF"/>
                </a:solidFill>
                <a:latin typeface="Times New Roman" panose="02020603050405020304" pitchFamily="18" charset="0"/>
                <a:cs typeface="Times New Roman" panose="02020603050405020304" pitchFamily="18" charset="0"/>
              </a:rPr>
              <a:t>73 These shall go away into outer darkness, where there is weeping, and wailing, and gnashing of teeth.</a:t>
            </a:r>
          </a:p>
        </p:txBody>
      </p:sp>
    </p:spTree>
    <p:extLst>
      <p:ext uri="{BB962C8B-B14F-4D97-AF65-F5344CB8AC3E}">
        <p14:creationId xmlns:p14="http://schemas.microsoft.com/office/powerpoint/2010/main" val="416323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nature, rock, grass&#10;&#10;Description automatically generated">
            <a:extLst>
              <a:ext uri="{FF2B5EF4-FFF2-40B4-BE49-F238E27FC236}">
                <a16:creationId xmlns:a16="http://schemas.microsoft.com/office/drawing/2014/main" id="{E42B7150-EC9A-0340-AF6B-7298E77F6B91}"/>
              </a:ext>
            </a:extLst>
          </p:cNvPr>
          <p:cNvPicPr>
            <a:picLocks noChangeAspect="1"/>
          </p:cNvPicPr>
          <p:nvPr/>
        </p:nvPicPr>
        <p:blipFill rotWithShape="1">
          <a:blip r:embed="rId2"/>
          <a:srcRect l="34824" r="13373" b="-1"/>
          <a:stretch/>
        </p:blipFill>
        <p:spPr>
          <a:xfrm rot="5400000">
            <a:off x="2373629" y="-1539239"/>
            <a:ext cx="6858001" cy="9928860"/>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978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Savior to the world– Charles W. Penrose</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2200" dirty="0">
                <a:latin typeface="Times New Roman" panose="02020603050405020304" pitchFamily="18" charset="0"/>
                <a:cs typeface="Times New Roman" panose="02020603050405020304" pitchFamily="18" charset="0"/>
              </a:rPr>
              <a:t>“Through the rejection of this gospel which "shall be preached to all the world as a witness" of the coming of Christ, the world will increase in confusion, doubt, and horrible strife. As the upright in heart, the meek of the earth, withdraw from their midst, so will the Spirit of God also be withdrawn from them. The darkness upon their minds in relation to eternal things will become blacker, nations will engage in frightful and bloody warfare, the crimes which are now becoming so frequent will be of continual occurrence, the ties that bind together families and kindred will be disregarded and violated, the passions of human nature will be put to the vilest uses, the very elements around will seem to be affected by the national and social convulsions that will agitate the world, and storms, earthquakes, and appalling disasters by sea and land will cause terror and dismay among the people; new diseases will silently eat their ghastly way through the ranks of the wicked; the earth soaked with gore and defiled with the filthiness of his inhabitants, will begin to withhold her fruits in their season; the waves of the sea will heave themselves beyond their bounds, and all things will be in commotion; and in the midst of all these calamities, the master-minds among nations will be taken away, and fear will take hold of the hearts of all men.</a:t>
            </a:r>
            <a:endParaRPr lang="en-US" sz="2200" dirty="0"/>
          </a:p>
        </p:txBody>
      </p:sp>
    </p:spTree>
    <p:extLst>
      <p:ext uri="{BB962C8B-B14F-4D97-AF65-F5344CB8AC3E}">
        <p14:creationId xmlns:p14="http://schemas.microsoft.com/office/powerpoint/2010/main" val="168065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Savior to the world– Charles W. Penrose</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2200" dirty="0">
                <a:latin typeface="Times New Roman" panose="02020603050405020304" pitchFamily="18" charset="0"/>
                <a:cs typeface="Times New Roman" panose="02020603050405020304" pitchFamily="18" charset="0"/>
              </a:rPr>
              <a:t>O ye children of men, put away your sins — repent of your evil doings. The Spirit of the Lord has whispered in your hearts, and you have felt your iniquities, when alone in the silent night you have been sleepless. Heed not the gibe and the sneer of the corrupt and evil-minded, but come forth and be buried with Christ in baptism; receive the rich gift of the Spirit of God, and help, with the Saints, to prepare the kingdom for the Son of Man, that when he shall come you may be looking for his appearance, and that the "day of the Lord" may not come upon you unawares, "like a thief in the night.</a:t>
            </a:r>
            <a:endParaRPr lang="en-US" sz="2200" dirty="0"/>
          </a:p>
        </p:txBody>
      </p:sp>
    </p:spTree>
    <p:extLst>
      <p:ext uri="{BB962C8B-B14F-4D97-AF65-F5344CB8AC3E}">
        <p14:creationId xmlns:p14="http://schemas.microsoft.com/office/powerpoint/2010/main" val="2346081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D&amp;C 133</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dirty="0">
                <a:latin typeface="Times New Roman" panose="02020603050405020304" pitchFamily="18" charset="0"/>
                <a:cs typeface="Times New Roman" panose="02020603050405020304" pitchFamily="18" charset="0"/>
              </a:rPr>
              <a:t>16 </a:t>
            </a:r>
            <a:r>
              <a:rPr lang="en-US" b="1" dirty="0">
                <a:latin typeface="Times New Roman" panose="02020603050405020304" pitchFamily="18" charset="0"/>
                <a:cs typeface="Times New Roman" panose="02020603050405020304" pitchFamily="18" charset="0"/>
              </a:rPr>
              <a:t>Hearken</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hear</a:t>
            </a:r>
            <a:r>
              <a:rPr lang="en-US" dirty="0">
                <a:latin typeface="Times New Roman" panose="02020603050405020304" pitchFamily="18" charset="0"/>
                <a:cs typeface="Times New Roman" panose="02020603050405020304" pitchFamily="18" charset="0"/>
              </a:rPr>
              <a:t>, O ye inhabitants of the earth. </a:t>
            </a:r>
            <a:r>
              <a:rPr lang="en-US" b="1" dirty="0">
                <a:latin typeface="Times New Roman" panose="02020603050405020304" pitchFamily="18" charset="0"/>
                <a:cs typeface="Times New Roman" panose="02020603050405020304" pitchFamily="18" charset="0"/>
              </a:rPr>
              <a:t>Listen</a:t>
            </a:r>
            <a:r>
              <a:rPr lang="en-US" dirty="0">
                <a:latin typeface="Times New Roman" panose="02020603050405020304" pitchFamily="18" charset="0"/>
                <a:cs typeface="Times New Roman" panose="02020603050405020304" pitchFamily="18" charset="0"/>
              </a:rPr>
              <a:t>, ye elders of my church together, and </a:t>
            </a:r>
            <a:r>
              <a:rPr lang="en-US" b="1" dirty="0">
                <a:latin typeface="Times New Roman" panose="02020603050405020304" pitchFamily="18" charset="0"/>
                <a:cs typeface="Times New Roman" panose="02020603050405020304" pitchFamily="18" charset="0"/>
              </a:rPr>
              <a:t>hear</a:t>
            </a:r>
            <a:r>
              <a:rPr lang="en-US" dirty="0">
                <a:latin typeface="Times New Roman" panose="02020603050405020304" pitchFamily="18" charset="0"/>
                <a:cs typeface="Times New Roman" panose="02020603050405020304" pitchFamily="18" charset="0"/>
              </a:rPr>
              <a:t> the voice of the Lord; for </a:t>
            </a:r>
            <a:r>
              <a:rPr lang="en-US" b="1" dirty="0">
                <a:latin typeface="Times New Roman" panose="02020603050405020304" pitchFamily="18" charset="0"/>
                <a:cs typeface="Times New Roman" panose="02020603050405020304" pitchFamily="18" charset="0"/>
              </a:rPr>
              <a:t>he calleth </a:t>
            </a:r>
            <a:r>
              <a:rPr lang="en-US" dirty="0">
                <a:latin typeface="Times New Roman" panose="02020603050405020304" pitchFamily="18" charset="0"/>
                <a:cs typeface="Times New Roman" panose="02020603050405020304" pitchFamily="18" charset="0"/>
              </a:rPr>
              <a:t>upon all men, and </a:t>
            </a:r>
            <a:r>
              <a:rPr lang="en-US" b="1" dirty="0">
                <a:latin typeface="Times New Roman" panose="02020603050405020304" pitchFamily="18" charset="0"/>
                <a:cs typeface="Times New Roman" panose="02020603050405020304" pitchFamily="18" charset="0"/>
              </a:rPr>
              <a:t>he </a:t>
            </a:r>
            <a:r>
              <a:rPr lang="en-US" b="1" dirty="0" err="1">
                <a:latin typeface="Times New Roman" panose="02020603050405020304" pitchFamily="18" charset="0"/>
                <a:cs typeface="Times New Roman" panose="02020603050405020304" pitchFamily="18" charset="0"/>
              </a:rPr>
              <a:t>commandeth</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all men everywhere to repent.</a:t>
            </a:r>
          </a:p>
          <a:p>
            <a:r>
              <a:rPr lang="en-US" dirty="0">
                <a:latin typeface="Times New Roman" panose="02020603050405020304" pitchFamily="18" charset="0"/>
                <a:cs typeface="Times New Roman" panose="02020603050405020304" pitchFamily="18" charset="0"/>
              </a:rPr>
              <a:t>President Nelson - we can “feel enduring peace and joy, even during turbulent times,” as we strive to become more like our Savior, Jesus Christ. We should “repent daily” to receive the Lord’s “cleansing, healing, and strengthening power.”</a:t>
            </a:r>
          </a:p>
        </p:txBody>
      </p:sp>
    </p:spTree>
    <p:extLst>
      <p:ext uri="{BB962C8B-B14F-4D97-AF65-F5344CB8AC3E}">
        <p14:creationId xmlns:p14="http://schemas.microsoft.com/office/powerpoint/2010/main" val="540563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D&amp;C 133</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dirty="0">
                <a:latin typeface="Times New Roman" panose="02020603050405020304" pitchFamily="18" charset="0"/>
                <a:cs typeface="Times New Roman" panose="02020603050405020304" pitchFamily="18" charset="0"/>
              </a:rPr>
              <a:t>14 Go ye out from among the nations, even from Babylon, from the midst of wickedness, which is spiritual Babylon.</a:t>
            </a:r>
          </a:p>
          <a:p>
            <a:r>
              <a:rPr lang="en-US" dirty="0">
                <a:latin typeface="Times New Roman" panose="02020603050405020304" pitchFamily="18" charset="0"/>
                <a:cs typeface="Times New Roman" panose="02020603050405020304" pitchFamily="18" charset="0"/>
              </a:rPr>
              <a:t>15 But verily, thus saith the Lord, let not your flight be in haste, but let all things be prepared before you; and he that </a:t>
            </a:r>
            <a:r>
              <a:rPr lang="en-US" dirty="0" err="1">
                <a:latin typeface="Times New Roman" panose="02020603050405020304" pitchFamily="18" charset="0"/>
                <a:cs typeface="Times New Roman" panose="02020603050405020304" pitchFamily="18" charset="0"/>
              </a:rPr>
              <a:t>goeth</a:t>
            </a:r>
            <a:r>
              <a:rPr lang="en-US" dirty="0">
                <a:latin typeface="Times New Roman" panose="02020603050405020304" pitchFamily="18" charset="0"/>
                <a:cs typeface="Times New Roman" panose="02020603050405020304" pitchFamily="18" charset="0"/>
              </a:rPr>
              <a:t>, let him not look back lest sudden destruction shall come upon him.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172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2300" dirty="0">
                <a:latin typeface="Times New Roman" panose="02020603050405020304" pitchFamily="18" charset="0"/>
                <a:cs typeface="Times New Roman" panose="02020603050405020304" pitchFamily="18" charset="0"/>
              </a:rPr>
              <a:t>“My first invitation to you today is to disengage from a constant reliance on social media…President Nelson shared the story of a young man who had to give up his smartphone for a bit. At first, he panicked. (Can you relate?) But then, he was grateful. He felt “free for the first time in a long time” and loved being “free from the fake life that social media creates” and had much more time and energy to be outside, serve others, listen in church, and prepare for his mission. And he was so much happier. Social media can certainly be a wonderful tool to connect with others and share goodness, but if you’re paying more attention to your Instagram feed or favorite YouTube videos than to the Spirit, it’s a problem. “[The] downside of social media is that it creates a false reality,” “Everyone posts their most fun, adventurous, and exciting pictures, which create the erroneous impression that everyone except you is leading a fun, adventurous, and exciting life. Much of what appears in your various social media feeds is distorted, if not fake.” So what should you do? Give yourself a…break from fake!</a:t>
            </a:r>
          </a:p>
        </p:txBody>
      </p:sp>
    </p:spTree>
    <p:extLst>
      <p:ext uri="{BB962C8B-B14F-4D97-AF65-F5344CB8AC3E}">
        <p14:creationId xmlns:p14="http://schemas.microsoft.com/office/powerpoint/2010/main" val="76246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3200" dirty="0">
                <a:latin typeface="Times New Roman" panose="02020603050405020304" pitchFamily="18" charset="0"/>
                <a:cs typeface="Times New Roman" panose="02020603050405020304" pitchFamily="18" charset="0"/>
              </a:rPr>
              <a:t>President Russell M. Nelson wrapped up his nine-day, seven-nation tour of the Pacific with a warning to…Latter-day Saints to beware of evil. “There’s trouble ahead … prepare for attacks from the adversary….“Please protect yourself from Satan's traps, including harmful drugs and pornography.”</a:t>
            </a:r>
          </a:p>
        </p:txBody>
      </p:sp>
    </p:spTree>
    <p:extLst>
      <p:ext uri="{BB962C8B-B14F-4D97-AF65-F5344CB8AC3E}">
        <p14:creationId xmlns:p14="http://schemas.microsoft.com/office/powerpoint/2010/main" val="439405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D&amp;C 133</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2400" dirty="0">
                <a:latin typeface="Times New Roman" panose="02020603050405020304" pitchFamily="18" charset="0"/>
                <a:cs typeface="Times New Roman" panose="02020603050405020304" pitchFamily="18" charset="0"/>
              </a:rPr>
              <a:t>8 Send forth the elders of my church unto the nations which are afar off; unto the islands of the sea; send forth unto foreign lands; call upon all nations, first upon the Gentiles, and then upon the Jews.</a:t>
            </a:r>
          </a:p>
          <a:p>
            <a:r>
              <a:rPr lang="en-US" sz="2400" dirty="0">
                <a:latin typeface="Times New Roman" panose="02020603050405020304" pitchFamily="18" charset="0"/>
                <a:cs typeface="Times New Roman" panose="02020603050405020304" pitchFamily="18" charset="0"/>
              </a:rPr>
              <a:t>9 And behold, and lo, this shall be their cry, and the voice of the Lord unto all people: Go ye forth unto the land of Zion, that the borders of my people may be enlarged, and that her stakes may be strengthened, and that Zion may go forth unto the regions round about.</a:t>
            </a:r>
          </a:p>
          <a:p>
            <a:r>
              <a:rPr lang="en-US" sz="2400" dirty="0">
                <a:latin typeface="Times New Roman" panose="02020603050405020304" pitchFamily="18" charset="0"/>
                <a:cs typeface="Times New Roman" panose="02020603050405020304" pitchFamily="18" charset="0"/>
              </a:rPr>
              <a:t>10 Yea, let the cry go forth among all people: Awake and arise and go forth to meet the Bridegroom; behold and lo, the Bridegroom cometh; go ye out to meet him. Prepare yourselves for the great day of the Lord.</a:t>
            </a:r>
          </a:p>
        </p:txBody>
      </p:sp>
    </p:spTree>
    <p:extLst>
      <p:ext uri="{BB962C8B-B14F-4D97-AF65-F5344CB8AC3E}">
        <p14:creationId xmlns:p14="http://schemas.microsoft.com/office/powerpoint/2010/main" val="1817795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958506" y="2543175"/>
            <a:ext cx="10951843" cy="4095559"/>
          </a:xfrm>
        </p:spPr>
        <p:txBody>
          <a:bodyPr anchor="ctr">
            <a:noAutofit/>
          </a:bodyPr>
          <a:lstStyle/>
          <a:p>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Anytime</a:t>
            </a:r>
            <a:r>
              <a:rPr lang="en-US" sz="3200" dirty="0">
                <a:latin typeface="Times New Roman" panose="02020603050405020304" pitchFamily="18" charset="0"/>
                <a:cs typeface="Times New Roman" panose="02020603050405020304" pitchFamily="18" charset="0"/>
              </a:rPr>
              <a:t> you do </a:t>
            </a:r>
            <a:r>
              <a:rPr lang="en-US" sz="3200" i="1" dirty="0">
                <a:latin typeface="Times New Roman" panose="02020603050405020304" pitchFamily="18" charset="0"/>
                <a:cs typeface="Times New Roman" panose="02020603050405020304" pitchFamily="18" charset="0"/>
              </a:rPr>
              <a:t>anything</a:t>
            </a:r>
            <a:r>
              <a:rPr lang="en-US" sz="3200" dirty="0">
                <a:latin typeface="Times New Roman" panose="02020603050405020304" pitchFamily="18" charset="0"/>
                <a:cs typeface="Times New Roman" panose="02020603050405020304" pitchFamily="18" charset="0"/>
              </a:rPr>
              <a:t> that helps </a:t>
            </a:r>
            <a:r>
              <a:rPr lang="en-US" sz="3200" i="1" dirty="0">
                <a:latin typeface="Times New Roman" panose="02020603050405020304" pitchFamily="18" charset="0"/>
                <a:cs typeface="Times New Roman" panose="02020603050405020304" pitchFamily="18" charset="0"/>
              </a:rPr>
              <a:t>anyone</a:t>
            </a:r>
            <a:r>
              <a:rPr lang="en-US" sz="3200" dirty="0">
                <a:latin typeface="Times New Roman" panose="02020603050405020304" pitchFamily="18" charset="0"/>
                <a:cs typeface="Times New Roman" panose="02020603050405020304" pitchFamily="18" charset="0"/>
              </a:rPr>
              <a:t>—on either side of the veil—take a step toward making covenants with God and receiving their essential baptismal and temple ordinances, you are helping to gather Israel. It is as simple as that”</a:t>
            </a:r>
          </a:p>
          <a:p>
            <a:r>
              <a:rPr lang="en-US" sz="2400" dirty="0">
                <a:latin typeface="Times New Roman" panose="02020603050405020304" pitchFamily="18" charset="0"/>
                <a:cs typeface="Times New Roman" panose="02020603050405020304" pitchFamily="18" charset="0"/>
              </a:rPr>
              <a:t>Make a weekly sacrifice of time to the Lord.</a:t>
            </a:r>
          </a:p>
          <a:p>
            <a:r>
              <a:rPr lang="en-US" sz="2400" dirty="0">
                <a:latin typeface="Times New Roman" panose="02020603050405020304" pitchFamily="18" charset="0"/>
                <a:cs typeface="Times New Roman" panose="02020603050405020304" pitchFamily="18" charset="0"/>
              </a:rPr>
              <a:t>Keep on the covenant path.</a:t>
            </a:r>
          </a:p>
          <a:p>
            <a:r>
              <a:rPr lang="en-US" sz="2400" dirty="0">
                <a:latin typeface="Times New Roman" panose="02020603050405020304" pitchFamily="18" charset="0"/>
                <a:cs typeface="Times New Roman" panose="02020603050405020304" pitchFamily="18" charset="0"/>
              </a:rPr>
              <a:t>Pray daily that all of God’s children might receive the blessings of the gospel of Jesus Christ.</a:t>
            </a:r>
          </a:p>
          <a:p>
            <a:r>
              <a:rPr lang="en-US" sz="2400" dirty="0">
                <a:latin typeface="Times New Roman" panose="02020603050405020304" pitchFamily="18" charset="0"/>
                <a:cs typeface="Times New Roman" panose="02020603050405020304" pitchFamily="18" charset="0"/>
              </a:rPr>
              <a:t>Stand out and be different from the world. Be a light.</a:t>
            </a:r>
          </a:p>
          <a:p>
            <a:r>
              <a:rPr lang="en-US" sz="3200" dirty="0">
                <a:latin typeface="Times New Roman" panose="02020603050405020304" pitchFamily="18" charset="0"/>
                <a:cs typeface="Times New Roman" panose="02020603050405020304" pitchFamily="18" charset="0"/>
              </a:rPr>
              <a:t> </a:t>
            </a:r>
            <a:r>
              <a:rPr lang="en-US" sz="1200" dirty="0"/>
              <a:t>(Russell M. Nelson, “</a:t>
            </a:r>
            <a:r>
              <a:rPr lang="en-US" sz="1200" u="sng" dirty="0">
                <a:hlinkClick r:id="rId2"/>
              </a:rPr>
              <a:t>Hope of Israel</a:t>
            </a:r>
            <a:r>
              <a:rPr lang="en-US" sz="1200" u="sng" dirty="0"/>
              <a:t>,</a:t>
            </a:r>
            <a:r>
              <a:rPr lang="en-US" sz="1200" dirty="0"/>
              <a:t>” worldwide devotional for youth, June 3, 2018, </a:t>
            </a:r>
            <a:r>
              <a:rPr lang="en-US" sz="1200" dirty="0" err="1"/>
              <a:t>churchofjesuschrist.org</a:t>
            </a:r>
            <a:r>
              <a:rPr lang="en-US" sz="1200" dirty="0"/>
              <a:t>/broadcasts).</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487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1390302" y="2542752"/>
            <a:ext cx="10951843" cy="4095559"/>
          </a:xfrm>
        </p:spPr>
        <p:txBody>
          <a:bodyPr anchor="ctr">
            <a:noAutofit/>
          </a:bodyPr>
          <a:lstStyle/>
          <a:p>
            <a:r>
              <a:rPr lang="en-US" dirty="0">
                <a:latin typeface="Times New Roman" panose="02020603050405020304" pitchFamily="18" charset="0"/>
                <a:cs typeface="Times New Roman" panose="02020603050405020304" pitchFamily="18" charset="0"/>
              </a:rPr>
              <a:t> Participate in family history work.</a:t>
            </a:r>
          </a:p>
          <a:p>
            <a:r>
              <a:rPr lang="en-US" dirty="0">
                <a:latin typeface="Times New Roman" panose="02020603050405020304" pitchFamily="18" charset="0"/>
                <a:cs typeface="Times New Roman" panose="02020603050405020304" pitchFamily="18" charset="0"/>
              </a:rPr>
              <a:t>    Do baptisms for the dead.</a:t>
            </a:r>
          </a:p>
          <a:p>
            <a:r>
              <a:rPr lang="en-US" dirty="0">
                <a:latin typeface="Times New Roman" panose="02020603050405020304" pitchFamily="18" charset="0"/>
                <a:cs typeface="Times New Roman" panose="02020603050405020304" pitchFamily="18" charset="0"/>
              </a:rPr>
              <a:t>    Share the gospel and your standards.</a:t>
            </a:r>
          </a:p>
          <a:p>
            <a:r>
              <a:rPr lang="en-US" dirty="0">
                <a:latin typeface="Times New Roman" panose="02020603050405020304" pitchFamily="18" charset="0"/>
                <a:cs typeface="Times New Roman" panose="02020603050405020304" pitchFamily="18" charset="0"/>
              </a:rPr>
              <a:t>    Prepare to make covenants in the temple.</a:t>
            </a:r>
          </a:p>
          <a:p>
            <a:r>
              <a:rPr lang="en-US" dirty="0">
                <a:latin typeface="Times New Roman" panose="02020603050405020304" pitchFamily="18" charset="0"/>
                <a:cs typeface="Times New Roman" panose="02020603050405020304" pitchFamily="18" charset="0"/>
              </a:rPr>
              <a:t>    Faithfully support friends and family who are struggling.</a:t>
            </a:r>
          </a:p>
          <a:p>
            <a:r>
              <a:rPr lang="en-US" dirty="0">
                <a:latin typeface="Times New Roman" panose="02020603050405020304" pitchFamily="18" charset="0"/>
                <a:cs typeface="Times New Roman" panose="02020603050405020304" pitchFamily="18" charset="0"/>
              </a:rPr>
              <a:t>    Serve and help others who are striving to do temple and family history work.</a:t>
            </a:r>
          </a:p>
          <a:p>
            <a:r>
              <a:rPr lang="en-US" dirty="0">
                <a:latin typeface="Times New Roman" panose="02020603050405020304" pitchFamily="18" charset="0"/>
                <a:cs typeface="Times New Roman" panose="02020603050405020304" pitchFamily="18" charset="0"/>
              </a:rPr>
              <a:t>“Learn for yourself—right now at your age—how to receive personal revelation. And nothing will make a bigger difference in your life than that!.</a:t>
            </a:r>
          </a:p>
        </p:txBody>
      </p:sp>
    </p:spTree>
    <p:extLst>
      <p:ext uri="{BB962C8B-B14F-4D97-AF65-F5344CB8AC3E}">
        <p14:creationId xmlns:p14="http://schemas.microsoft.com/office/powerpoint/2010/main" val="333115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1390302" y="2542752"/>
            <a:ext cx="10631809" cy="4095559"/>
          </a:xfrm>
        </p:spPr>
        <p:txBody>
          <a:bodyPr anchor="ctr">
            <a:noAutofit/>
          </a:bodyPr>
          <a:lstStyle/>
          <a:p>
            <a:r>
              <a:rPr lang="en-US" dirty="0">
                <a:latin typeface="Times New Roman" panose="02020603050405020304" pitchFamily="18" charset="0"/>
                <a:cs typeface="Times New Roman" panose="02020603050405020304" pitchFamily="18" charset="0"/>
              </a:rPr>
              <a:t>The decision to serve a mission will shape the spiritual destiny of the missionary, his or her spouse, and their posterity for generations to come,” “A desire to serve is a natural outcome of one's conversion, worthiness and preparation.</a:t>
            </a:r>
          </a:p>
          <a:p>
            <a:r>
              <a:rPr lang="en-US" dirty="0">
                <a:latin typeface="Times New Roman" panose="02020603050405020304" pitchFamily="18" charset="0"/>
                <a:cs typeface="Times New Roman" panose="02020603050405020304" pitchFamily="18" charset="0"/>
              </a:rPr>
              <a:t>"The Lord needs selfless men who put the welfare of others ahead of their own,”…"The Lord needs men eager to repent — men with a zeal to serve and be part of the Lord’s battalion of worthy priesthood bearers."</a:t>
            </a:r>
          </a:p>
          <a:p>
            <a:r>
              <a:rPr lang="en-US"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https://</a:t>
            </a:r>
            <a:r>
              <a:rPr lang="en-US" sz="2000" dirty="0" err="1">
                <a:latin typeface="Times New Roman" panose="02020603050405020304" pitchFamily="18" charset="0"/>
                <a:cs typeface="Times New Roman" panose="02020603050405020304" pitchFamily="18" charset="0"/>
              </a:rPr>
              <a:t>www.churchofjesuschrist.org</a:t>
            </a:r>
            <a:r>
              <a:rPr lang="en-US" sz="2000" dirty="0">
                <a:latin typeface="Times New Roman" panose="02020603050405020304" pitchFamily="18" charset="0"/>
                <a:cs typeface="Times New Roman" panose="02020603050405020304" pitchFamily="18" charset="0"/>
              </a:rPr>
              <a:t>/church/news/</a:t>
            </a:r>
            <a:r>
              <a:rPr lang="en-US" sz="2000" dirty="0" err="1">
                <a:latin typeface="Times New Roman" panose="02020603050405020304" pitchFamily="18" charset="0"/>
                <a:cs typeface="Times New Roman" panose="02020603050405020304" pitchFamily="18" charset="0"/>
              </a:rPr>
              <a:t>elder-nelson-explains-the-importance-of-missionary-work?lang</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eng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36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5B753780-29E5-A24D-9BDB-32EFB3A3072E}"/>
              </a:ext>
            </a:extLst>
          </p:cNvPr>
          <p:cNvSpPr txBox="1"/>
          <p:nvPr/>
        </p:nvSpPr>
        <p:spPr>
          <a:xfrm>
            <a:off x="777240" y="731519"/>
            <a:ext cx="2845191" cy="323757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kern="1200">
                <a:solidFill>
                  <a:srgbClr val="FFFFFF"/>
                </a:solidFill>
                <a:latin typeface="+mj-lt"/>
                <a:ea typeface="+mj-ea"/>
                <a:cs typeface="+mj-cs"/>
              </a:rPr>
              <a:t>Doctrine and Covenants Section 77</a:t>
            </a:r>
          </a:p>
          <a:p>
            <a:pPr>
              <a:lnSpc>
                <a:spcPct val="90000"/>
              </a:lnSpc>
              <a:spcBef>
                <a:spcPct val="0"/>
              </a:spcBef>
              <a:spcAft>
                <a:spcPts val="600"/>
              </a:spcAft>
            </a:pPr>
            <a:endParaRPr lang="en-US" sz="3800" kern="1200">
              <a:solidFill>
                <a:srgbClr val="FFFFFF"/>
              </a:solidFill>
              <a:latin typeface="+mj-lt"/>
              <a:ea typeface="+mj-ea"/>
              <a:cs typeface="+mj-cs"/>
            </a:endParaRPr>
          </a:p>
        </p:txBody>
      </p:sp>
      <p:sp>
        <p:nvSpPr>
          <p:cNvPr id="12"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96628B-73D6-0240-AB5B-79B781B3AAD6}"/>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effectLst/>
              </a:rPr>
              <a:t>6 Q. What are we to understand by the book which John saw, which was sealed on the back with seven seals?</a:t>
            </a:r>
          </a:p>
          <a:p>
            <a:pPr indent="-228600">
              <a:lnSpc>
                <a:spcPct val="90000"/>
              </a:lnSpc>
              <a:spcAft>
                <a:spcPts val="600"/>
              </a:spcAft>
              <a:buFont typeface="Arial" panose="020B0604020202020204" pitchFamily="34" charset="0"/>
              <a:buChar char="•"/>
            </a:pPr>
            <a:r>
              <a:rPr lang="en-US" sz="2400" dirty="0">
                <a:effectLst/>
              </a:rPr>
              <a:t>A. We are to understand that it contains the revealed will, mysteries, and the works of God; the hidden things of his economy concerning this earth during the seven thousand years of its continuance, or its temporal existence.</a:t>
            </a:r>
          </a:p>
          <a:p>
            <a:pPr indent="-228600">
              <a:lnSpc>
                <a:spcPct val="90000"/>
              </a:lnSpc>
              <a:spcAft>
                <a:spcPts val="600"/>
              </a:spcAft>
              <a:buFont typeface="Arial" panose="020B0604020202020204" pitchFamily="34" charset="0"/>
              <a:buChar char="•"/>
            </a:pPr>
            <a:r>
              <a:rPr lang="en-US" sz="2400" dirty="0">
                <a:effectLst/>
              </a:rPr>
              <a:t>7 Q. What are we to understand by the seven seals with which it was sealed?</a:t>
            </a:r>
          </a:p>
          <a:p>
            <a:pPr indent="-228600">
              <a:lnSpc>
                <a:spcPct val="90000"/>
              </a:lnSpc>
              <a:spcAft>
                <a:spcPts val="600"/>
              </a:spcAft>
              <a:buFont typeface="Arial" panose="020B0604020202020204" pitchFamily="34" charset="0"/>
              <a:buChar char="•"/>
            </a:pPr>
            <a:r>
              <a:rPr lang="en-US" sz="2400" dirty="0">
                <a:effectLst/>
              </a:rPr>
              <a:t>A. We are to understand that the first seal contains the things of the first thousand years, and the second also of the second thousand years, and so on until the seventh.</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383894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462655-4E49-A743-BA74-F98FB47A5B2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should we do? President Nelson</a:t>
            </a:r>
          </a:p>
        </p:txBody>
      </p:sp>
      <p:sp>
        <p:nvSpPr>
          <p:cNvPr id="3" name="Content Placeholder 2">
            <a:extLst>
              <a:ext uri="{FF2B5EF4-FFF2-40B4-BE49-F238E27FC236}">
                <a16:creationId xmlns:a16="http://schemas.microsoft.com/office/drawing/2014/main" id="{C4FB513F-2F3C-6441-A910-AE747AAF71C3}"/>
              </a:ext>
            </a:extLst>
          </p:cNvPr>
          <p:cNvSpPr>
            <a:spLocks noGrp="1"/>
          </p:cNvSpPr>
          <p:nvPr>
            <p:ph idx="1"/>
          </p:nvPr>
        </p:nvSpPr>
        <p:spPr>
          <a:xfrm>
            <a:off x="1119322" y="2136562"/>
            <a:ext cx="10907862" cy="4095559"/>
          </a:xfrm>
        </p:spPr>
        <p:txBody>
          <a:bodyPr anchor="ctr">
            <a:no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My dear extraordinary youth, you were sent to earth at this precise time, the most crucial time in the history of the world, to help gather Israel. There is nothing happening on this earth right now that is more important than that. There is nothing of greater consequence. Absolutely nothing....So, now I am inviting every young woman and every young man between the ages of 12 and 18 in The Church of Jesus Christ of Latter-day Saints to enlist in the youth battalion of the Lord to help gather Israel.—President Russell M. Nelson, "Hope of Israel, June 3, 2018.</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44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5B753780-29E5-A24D-9BDB-32EFB3A3072E}"/>
              </a:ext>
            </a:extLst>
          </p:cNvPr>
          <p:cNvSpPr txBox="1"/>
          <p:nvPr/>
        </p:nvSpPr>
        <p:spPr>
          <a:xfrm>
            <a:off x="777240" y="731519"/>
            <a:ext cx="2845191" cy="323757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kern="1200">
                <a:solidFill>
                  <a:srgbClr val="FFFFFF"/>
                </a:solidFill>
                <a:latin typeface="+mj-lt"/>
                <a:ea typeface="+mj-ea"/>
                <a:cs typeface="+mj-cs"/>
              </a:rPr>
              <a:t>Doctrine and Covenants Section 77</a:t>
            </a:r>
          </a:p>
          <a:p>
            <a:pPr>
              <a:lnSpc>
                <a:spcPct val="90000"/>
              </a:lnSpc>
              <a:spcBef>
                <a:spcPct val="0"/>
              </a:spcBef>
              <a:spcAft>
                <a:spcPts val="600"/>
              </a:spcAft>
            </a:pPr>
            <a:endParaRPr lang="en-US" sz="3800" kern="1200">
              <a:solidFill>
                <a:srgbClr val="FFFFFF"/>
              </a:solidFill>
              <a:latin typeface="+mj-lt"/>
              <a:ea typeface="+mj-ea"/>
              <a:cs typeface="+mj-cs"/>
            </a:endParaRPr>
          </a:p>
        </p:txBody>
      </p:sp>
      <p:sp>
        <p:nvSpPr>
          <p:cNvPr id="12"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96628B-73D6-0240-AB5B-79B781B3AAD6}"/>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effectLst/>
              </a:rPr>
              <a:t>6 Q. What are we to understand by the book which John saw, which was sealed on the back with seven seals?</a:t>
            </a:r>
          </a:p>
          <a:p>
            <a:pPr indent="-228600">
              <a:lnSpc>
                <a:spcPct val="90000"/>
              </a:lnSpc>
              <a:spcAft>
                <a:spcPts val="600"/>
              </a:spcAft>
              <a:buFont typeface="Arial" panose="020B0604020202020204" pitchFamily="34" charset="0"/>
              <a:buChar char="•"/>
            </a:pPr>
            <a:r>
              <a:rPr lang="en-US" sz="2400" dirty="0">
                <a:effectLst/>
              </a:rPr>
              <a:t>A. We are to understand that it contains the revealed will, mysteries, and the works of God; the hidden things of his economy concerning this earth during the </a:t>
            </a:r>
            <a:r>
              <a:rPr lang="en-US" sz="2400" dirty="0">
                <a:solidFill>
                  <a:srgbClr val="FF0000"/>
                </a:solidFill>
                <a:effectLst/>
              </a:rPr>
              <a:t>seven thousand years </a:t>
            </a:r>
            <a:r>
              <a:rPr lang="en-US" sz="2400" dirty="0">
                <a:effectLst/>
              </a:rPr>
              <a:t>of its continuance, or its </a:t>
            </a:r>
            <a:r>
              <a:rPr lang="en-US" sz="2400" dirty="0">
                <a:solidFill>
                  <a:srgbClr val="FF0000"/>
                </a:solidFill>
                <a:effectLst/>
              </a:rPr>
              <a:t>temporal existence</a:t>
            </a:r>
            <a:r>
              <a:rPr lang="en-US" sz="2400" dirty="0">
                <a:effectLst/>
              </a:rPr>
              <a:t>.</a:t>
            </a:r>
          </a:p>
          <a:p>
            <a:pPr indent="-228600">
              <a:lnSpc>
                <a:spcPct val="90000"/>
              </a:lnSpc>
              <a:spcAft>
                <a:spcPts val="600"/>
              </a:spcAft>
              <a:buFont typeface="Arial" panose="020B0604020202020204" pitchFamily="34" charset="0"/>
              <a:buChar char="•"/>
            </a:pPr>
            <a:r>
              <a:rPr lang="en-US" sz="2400" dirty="0">
                <a:effectLst/>
              </a:rPr>
              <a:t>7 Q. What are we to understand by the seven seals with which it was sealed?</a:t>
            </a:r>
          </a:p>
          <a:p>
            <a:pPr indent="-228600">
              <a:lnSpc>
                <a:spcPct val="90000"/>
              </a:lnSpc>
              <a:spcAft>
                <a:spcPts val="600"/>
              </a:spcAft>
              <a:buFont typeface="Arial" panose="020B0604020202020204" pitchFamily="34" charset="0"/>
              <a:buChar char="•"/>
            </a:pPr>
            <a:r>
              <a:rPr lang="en-US" sz="2400" dirty="0">
                <a:effectLst/>
              </a:rPr>
              <a:t>A. We are to understand that the first seal contains the things of the first thousand years, and the second also of the second thousand years, and so on until the seventh.</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829675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8AF3CBB-61D3-BC43-9547-9CBD575196F8}"/>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Doctrine and Covenants 77</a:t>
            </a:r>
          </a:p>
        </p:txBody>
      </p:sp>
      <p:sp>
        <p:nvSpPr>
          <p:cNvPr id="3" name="Content Placeholder 2">
            <a:extLst>
              <a:ext uri="{FF2B5EF4-FFF2-40B4-BE49-F238E27FC236}">
                <a16:creationId xmlns:a16="http://schemas.microsoft.com/office/drawing/2014/main" id="{04C0FECB-BA08-3C45-9653-CBC9599FF0E6}"/>
              </a:ext>
            </a:extLst>
          </p:cNvPr>
          <p:cNvSpPr>
            <a:spLocks noGrp="1"/>
          </p:cNvSpPr>
          <p:nvPr>
            <p:ph idx="1"/>
          </p:nvPr>
        </p:nvSpPr>
        <p:spPr>
          <a:xfrm>
            <a:off x="958506" y="2490436"/>
            <a:ext cx="10907863" cy="4532240"/>
          </a:xfrm>
        </p:spPr>
        <p:txBody>
          <a:bodyPr anchor="ctr">
            <a:normAutofit lnSpcReduction="10000"/>
          </a:bodyPr>
          <a:lstStyle/>
          <a:p>
            <a:r>
              <a:rPr lang="en-US" dirty="0">
                <a:effectLst/>
              </a:rPr>
              <a:t>12 Q. What are we to understand by the sounding of the trumpets, mentioned in the </a:t>
            </a:r>
            <a:r>
              <a:rPr lang="en-US" dirty="0">
                <a:effectLst/>
                <a:hlinkClick r:id="rId2">
                  <a:extLst>
                    <a:ext uri="{A12FA001-AC4F-418D-AE19-62706E023703}">
                      <ahyp:hlinkClr xmlns:ahyp="http://schemas.microsoft.com/office/drawing/2018/hyperlinkcolor" val="tx"/>
                    </a:ext>
                  </a:extLst>
                </a:hlinkClick>
              </a:rPr>
              <a:t>8th chapter of Revelation</a:t>
            </a:r>
            <a:r>
              <a:rPr lang="en-US" dirty="0">
                <a:effectLst/>
              </a:rPr>
              <a:t>?</a:t>
            </a:r>
          </a:p>
          <a:p>
            <a:r>
              <a:rPr lang="en-US" dirty="0">
                <a:effectLst/>
              </a:rPr>
              <a:t>A. We are to understand that as God made the world in six days, and on the seventh day he finished his work, and sanctified it, and also formed man out of the dust of the earth, even so, in the beginning of the seventh thousand years will the Lord God sanctify the earth, and complete the salvation of man, and judge all things, and shall redeem all things, except that which he hath not put into his power, when he shall have sealed all things, unto the end of all things; and the sounding of the trumpets of the seven angels are the preparing and finishing of his work, in the beginning of the seventh thousand years—the preparing of the way before the time of his coming.</a:t>
            </a:r>
          </a:p>
          <a:p>
            <a:endParaRPr lang="en-US" sz="2200" dirty="0"/>
          </a:p>
        </p:txBody>
      </p:sp>
    </p:spTree>
    <p:extLst>
      <p:ext uri="{BB962C8B-B14F-4D97-AF65-F5344CB8AC3E}">
        <p14:creationId xmlns:p14="http://schemas.microsoft.com/office/powerpoint/2010/main" val="335458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8AF3CBB-61D3-BC43-9547-9CBD575196F8}"/>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Doctrine and Covenants 77</a:t>
            </a:r>
          </a:p>
        </p:txBody>
      </p:sp>
      <p:sp>
        <p:nvSpPr>
          <p:cNvPr id="3" name="Content Placeholder 2">
            <a:extLst>
              <a:ext uri="{FF2B5EF4-FFF2-40B4-BE49-F238E27FC236}">
                <a16:creationId xmlns:a16="http://schemas.microsoft.com/office/drawing/2014/main" id="{04C0FECB-BA08-3C45-9653-CBC9599FF0E6}"/>
              </a:ext>
            </a:extLst>
          </p:cNvPr>
          <p:cNvSpPr>
            <a:spLocks noGrp="1"/>
          </p:cNvSpPr>
          <p:nvPr>
            <p:ph idx="1"/>
          </p:nvPr>
        </p:nvSpPr>
        <p:spPr>
          <a:xfrm>
            <a:off x="958506" y="2490436"/>
            <a:ext cx="10823784" cy="4160735"/>
          </a:xfrm>
        </p:spPr>
        <p:txBody>
          <a:bodyPr anchor="ctr">
            <a:normAutofit fontScale="92500"/>
          </a:bodyPr>
          <a:lstStyle/>
          <a:p>
            <a:r>
              <a:rPr lang="en-US" dirty="0">
                <a:effectLst/>
              </a:rPr>
              <a:t>12 Q. What are we to understand by the sounding of the trumpets, mentioned in the </a:t>
            </a:r>
            <a:r>
              <a:rPr lang="en-US" dirty="0">
                <a:effectLst/>
                <a:hlinkClick r:id="rId2">
                  <a:extLst>
                    <a:ext uri="{A12FA001-AC4F-418D-AE19-62706E023703}">
                      <ahyp:hlinkClr xmlns:ahyp="http://schemas.microsoft.com/office/drawing/2018/hyperlinkcolor" val="tx"/>
                    </a:ext>
                  </a:extLst>
                </a:hlinkClick>
              </a:rPr>
              <a:t>8th chapter of Revelation</a:t>
            </a:r>
            <a:r>
              <a:rPr lang="en-US" dirty="0">
                <a:effectLst/>
              </a:rPr>
              <a:t>?</a:t>
            </a:r>
          </a:p>
          <a:p>
            <a:r>
              <a:rPr lang="en-US" dirty="0">
                <a:effectLst/>
              </a:rPr>
              <a:t>A. We are to understand that as God made the world in six days, and </a:t>
            </a:r>
            <a:r>
              <a:rPr lang="en-US" dirty="0">
                <a:solidFill>
                  <a:srgbClr val="FF0000"/>
                </a:solidFill>
                <a:effectLst/>
              </a:rPr>
              <a:t>on the seventh day </a:t>
            </a:r>
            <a:r>
              <a:rPr lang="en-US" dirty="0">
                <a:effectLst/>
              </a:rPr>
              <a:t>he </a:t>
            </a:r>
            <a:r>
              <a:rPr lang="en-US" dirty="0">
                <a:solidFill>
                  <a:srgbClr val="FF0000"/>
                </a:solidFill>
                <a:effectLst/>
              </a:rPr>
              <a:t>finished his work</a:t>
            </a:r>
            <a:r>
              <a:rPr lang="en-US" dirty="0">
                <a:effectLst/>
              </a:rPr>
              <a:t>, and </a:t>
            </a:r>
            <a:r>
              <a:rPr lang="en-US" dirty="0">
                <a:solidFill>
                  <a:srgbClr val="FF0000"/>
                </a:solidFill>
                <a:effectLst/>
              </a:rPr>
              <a:t>sanctified it</a:t>
            </a:r>
            <a:r>
              <a:rPr lang="en-US" dirty="0">
                <a:effectLst/>
              </a:rPr>
              <a:t>, and also </a:t>
            </a:r>
            <a:r>
              <a:rPr lang="en-US" dirty="0">
                <a:solidFill>
                  <a:srgbClr val="FF0000"/>
                </a:solidFill>
                <a:effectLst/>
              </a:rPr>
              <a:t>formed man out of the dust </a:t>
            </a:r>
            <a:r>
              <a:rPr lang="en-US" dirty="0">
                <a:effectLst/>
              </a:rPr>
              <a:t>of the earth, even so, </a:t>
            </a:r>
            <a:r>
              <a:rPr lang="en-US" dirty="0">
                <a:solidFill>
                  <a:srgbClr val="7030A0"/>
                </a:solidFill>
                <a:effectLst/>
              </a:rPr>
              <a:t>in the beginning of the seventh thousand years</a:t>
            </a:r>
            <a:r>
              <a:rPr lang="en-US" dirty="0">
                <a:effectLst/>
              </a:rPr>
              <a:t> will the </a:t>
            </a:r>
            <a:r>
              <a:rPr lang="en-US" dirty="0">
                <a:solidFill>
                  <a:schemeClr val="accent1"/>
                </a:solidFill>
                <a:effectLst/>
              </a:rPr>
              <a:t>Lord God sanctify the earth</a:t>
            </a:r>
            <a:r>
              <a:rPr lang="en-US" dirty="0">
                <a:effectLst/>
              </a:rPr>
              <a:t>, and </a:t>
            </a:r>
            <a:r>
              <a:rPr lang="en-US" dirty="0">
                <a:solidFill>
                  <a:schemeClr val="accent1"/>
                </a:solidFill>
                <a:effectLst/>
              </a:rPr>
              <a:t>complete the salvation of man</a:t>
            </a:r>
            <a:r>
              <a:rPr lang="en-US" dirty="0">
                <a:effectLst/>
              </a:rPr>
              <a:t>, and </a:t>
            </a:r>
            <a:r>
              <a:rPr lang="en-US" dirty="0">
                <a:solidFill>
                  <a:schemeClr val="accent1"/>
                </a:solidFill>
                <a:effectLst/>
              </a:rPr>
              <a:t>judge all things</a:t>
            </a:r>
            <a:r>
              <a:rPr lang="en-US" dirty="0">
                <a:effectLst/>
              </a:rPr>
              <a:t>, and shall </a:t>
            </a:r>
            <a:r>
              <a:rPr lang="en-US" dirty="0">
                <a:solidFill>
                  <a:schemeClr val="accent1"/>
                </a:solidFill>
                <a:effectLst/>
              </a:rPr>
              <a:t>redeem all thin</a:t>
            </a:r>
            <a:r>
              <a:rPr lang="en-US" dirty="0">
                <a:effectLst/>
              </a:rPr>
              <a:t>gs, </a:t>
            </a:r>
            <a:r>
              <a:rPr lang="en-US" dirty="0">
                <a:solidFill>
                  <a:schemeClr val="accent2"/>
                </a:solidFill>
                <a:effectLst/>
              </a:rPr>
              <a:t>except that which he hath not put into his power</a:t>
            </a:r>
            <a:r>
              <a:rPr lang="en-US" dirty="0">
                <a:effectLst/>
              </a:rPr>
              <a:t>, when he shall have </a:t>
            </a:r>
            <a:r>
              <a:rPr lang="en-US" dirty="0">
                <a:solidFill>
                  <a:schemeClr val="accent1"/>
                </a:solidFill>
                <a:effectLst/>
              </a:rPr>
              <a:t>sealed all things</a:t>
            </a:r>
            <a:r>
              <a:rPr lang="en-US" dirty="0">
                <a:effectLst/>
              </a:rPr>
              <a:t>, unto </a:t>
            </a:r>
            <a:r>
              <a:rPr lang="en-US" dirty="0">
                <a:solidFill>
                  <a:schemeClr val="accent1"/>
                </a:solidFill>
                <a:effectLst/>
              </a:rPr>
              <a:t>the end of all things</a:t>
            </a:r>
            <a:r>
              <a:rPr lang="en-US" dirty="0">
                <a:effectLst/>
              </a:rPr>
              <a:t>; and the sounding of the trumpets of the seven angels are the </a:t>
            </a:r>
            <a:r>
              <a:rPr lang="en-US" dirty="0">
                <a:solidFill>
                  <a:srgbClr val="00B050"/>
                </a:solidFill>
                <a:effectLst/>
              </a:rPr>
              <a:t>preparing</a:t>
            </a:r>
            <a:r>
              <a:rPr lang="en-US" dirty="0">
                <a:effectLst/>
              </a:rPr>
              <a:t> and </a:t>
            </a:r>
            <a:r>
              <a:rPr lang="en-US" dirty="0">
                <a:solidFill>
                  <a:schemeClr val="accent1"/>
                </a:solidFill>
                <a:effectLst/>
              </a:rPr>
              <a:t>finishing of his work</a:t>
            </a:r>
            <a:r>
              <a:rPr lang="en-US" dirty="0">
                <a:effectLst/>
              </a:rPr>
              <a:t>, </a:t>
            </a:r>
            <a:r>
              <a:rPr lang="en-US" dirty="0">
                <a:solidFill>
                  <a:srgbClr val="7030A0"/>
                </a:solidFill>
                <a:effectLst/>
              </a:rPr>
              <a:t>in the beginning of the seventh thousand years</a:t>
            </a:r>
            <a:r>
              <a:rPr lang="en-US" dirty="0">
                <a:effectLst/>
              </a:rPr>
              <a:t>—the </a:t>
            </a:r>
            <a:r>
              <a:rPr lang="en-US" dirty="0">
                <a:solidFill>
                  <a:srgbClr val="00B050"/>
                </a:solidFill>
                <a:effectLst/>
              </a:rPr>
              <a:t>preparing</a:t>
            </a:r>
            <a:r>
              <a:rPr lang="en-US" dirty="0">
                <a:solidFill>
                  <a:schemeClr val="accent1"/>
                </a:solidFill>
                <a:effectLst/>
              </a:rPr>
              <a:t> </a:t>
            </a:r>
            <a:r>
              <a:rPr lang="en-US" dirty="0">
                <a:effectLst/>
              </a:rPr>
              <a:t>of the way before the time of his coming.</a:t>
            </a:r>
          </a:p>
          <a:p>
            <a:endParaRPr lang="en-US" sz="2200" dirty="0"/>
          </a:p>
        </p:txBody>
      </p:sp>
    </p:spTree>
    <p:extLst>
      <p:ext uri="{BB962C8B-B14F-4D97-AF65-F5344CB8AC3E}">
        <p14:creationId xmlns:p14="http://schemas.microsoft.com/office/powerpoint/2010/main" val="278127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7D0F82-0BA7-224F-ABD1-A2A278F99E11}"/>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Revelation 7</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53325391-86DF-2249-9799-F72FC14D419F}"/>
              </a:ext>
            </a:extLst>
          </p:cNvPr>
          <p:cNvSpPr>
            <a:spLocks noGrp="1"/>
          </p:cNvSpPr>
          <p:nvPr>
            <p:ph idx="1"/>
          </p:nvPr>
        </p:nvSpPr>
        <p:spPr>
          <a:xfrm>
            <a:off x="5221862" y="1719618"/>
            <a:ext cx="5948831" cy="4334629"/>
          </a:xfrm>
        </p:spPr>
        <p:txBody>
          <a:bodyPr anchor="ctr">
            <a:normAutofit/>
          </a:bodyPr>
          <a:lstStyle/>
          <a:p>
            <a:r>
              <a:rPr lang="en-US" sz="2400">
                <a:solidFill>
                  <a:srgbClr val="FEFFFF"/>
                </a:solidFill>
                <a:effectLst/>
                <a:latin typeface="Times New Roman" panose="02020603050405020304" pitchFamily="18" charset="0"/>
                <a:cs typeface="Times New Roman" panose="02020603050405020304" pitchFamily="18" charset="0"/>
              </a:rPr>
              <a:t>9 After this I beheld, and, lo, a great multitude, which no man could number, of all nations, and kindreds, and people, and tongues, stood before the throne, and before the Lamb, clothed with white robes, and palms in their hands;</a:t>
            </a:r>
          </a:p>
          <a:p>
            <a:r>
              <a:rPr lang="en-US" sz="2400">
                <a:solidFill>
                  <a:srgbClr val="FEFFFF"/>
                </a:solidFill>
                <a:effectLst/>
                <a:latin typeface="Times New Roman" panose="02020603050405020304" pitchFamily="18" charset="0"/>
                <a:cs typeface="Times New Roman" panose="02020603050405020304" pitchFamily="18" charset="0"/>
              </a:rPr>
              <a:t>10 And cried with a loud voice, saying, Salvation to our God which sitteth upon the throne, and unto the Lamb.</a:t>
            </a:r>
          </a:p>
          <a:p>
            <a:endParaRPr lang="en-US" sz="2400">
              <a:solidFill>
                <a:srgbClr val="FEFFFF"/>
              </a:solidFill>
            </a:endParaRPr>
          </a:p>
        </p:txBody>
      </p:sp>
    </p:spTree>
    <p:extLst>
      <p:ext uri="{BB962C8B-B14F-4D97-AF65-F5344CB8AC3E}">
        <p14:creationId xmlns:p14="http://schemas.microsoft.com/office/powerpoint/2010/main" val="419983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515-40BD-F445-91BF-F7F03129983F}"/>
              </a:ext>
            </a:extLst>
          </p:cNvPr>
          <p:cNvSpPr>
            <a:spLocks noGrp="1"/>
          </p:cNvSpPr>
          <p:nvPr>
            <p:ph type="title"/>
          </p:nvPr>
        </p:nvSpPr>
        <p:spPr/>
        <p:txBody>
          <a:bodyPr/>
          <a:lstStyle/>
          <a:p>
            <a:r>
              <a:rPr lang="en-US" dirty="0"/>
              <a:t>Palmyra Temple - Dedicated April 6, 2000</a:t>
            </a:r>
          </a:p>
        </p:txBody>
      </p:sp>
      <p:pic>
        <p:nvPicPr>
          <p:cNvPr id="1026" name="Picture 2" descr="Palmyra New York Temple of The Church of Jesus Christ of Latter ...">
            <a:extLst>
              <a:ext uri="{FF2B5EF4-FFF2-40B4-BE49-F238E27FC236}">
                <a16:creationId xmlns:a16="http://schemas.microsoft.com/office/drawing/2014/main" id="{FDCF41E2-E90C-9043-93E2-51B8DB9F61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3624" y="1825625"/>
            <a:ext cx="732475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08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20603</TotalTime>
  <Words>4035</Words>
  <Application>Microsoft Macintosh PowerPoint</Application>
  <PresentationFormat>Widescreen</PresentationFormat>
  <Paragraphs>117</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Doctrine and Covenants 77</vt:lpstr>
      <vt:lpstr>Doctrine and Covenants 77</vt:lpstr>
      <vt:lpstr>Revelation 7</vt:lpstr>
      <vt:lpstr>Palmyra Temple - Dedicated April 6, 2000</vt:lpstr>
      <vt:lpstr>Palmyra Temple - Dedicated April 6, 2000  Dedication Broadcast to the world – First time it happened. 1.5 million people participated</vt:lpstr>
      <vt:lpstr>Palmyra Dedication </vt:lpstr>
      <vt:lpstr>Revelation 8</vt:lpstr>
      <vt:lpstr>Revelation 8</vt:lpstr>
      <vt:lpstr>D&amp;C 133</vt:lpstr>
      <vt:lpstr>April 2020 General Conference</vt:lpstr>
      <vt:lpstr>Whole church fasted and prayed both before and after that conference. Special Solemn Assembly during the conference</vt:lpstr>
      <vt:lpstr>Revelation 8</vt:lpstr>
      <vt:lpstr>PowerPoint Presentation</vt:lpstr>
      <vt:lpstr>Revelation 8</vt:lpstr>
      <vt:lpstr>PowerPoint Presentation</vt:lpstr>
      <vt:lpstr>Three groups of people in last days Charles W. Penrose – Millennial Star 1859. Reprinted in Improvement Era March 1924. – Quoted in part in at least 4 CES Institute student manuals</vt:lpstr>
      <vt:lpstr>Group 1 Faithful Saints D&amp;C 133</vt:lpstr>
      <vt:lpstr>Savior at Zion’s Temple – Charles W. Penrose</vt:lpstr>
      <vt:lpstr>Savior at Zion’s Temple</vt:lpstr>
      <vt:lpstr>Group 2  To the Jews D&amp;C 133</vt:lpstr>
      <vt:lpstr>Savior at Jerusalem Temple – Charles W. Penrose</vt:lpstr>
      <vt:lpstr>Group 3  To the world D&amp;C 133</vt:lpstr>
      <vt:lpstr>Group 3  To the world D&amp;C 133</vt:lpstr>
      <vt:lpstr>Group 3  To the world D&amp;C 133</vt:lpstr>
      <vt:lpstr>Savior to the world– Charles W. Penrose</vt:lpstr>
      <vt:lpstr>Savior to the world– Charles W. Penrose</vt:lpstr>
      <vt:lpstr>What should we do? D&amp;C 133</vt:lpstr>
      <vt:lpstr>What should we do? D&amp;C 133</vt:lpstr>
      <vt:lpstr>What should we do? President Nelson</vt:lpstr>
      <vt:lpstr>What should we do? President Nelson</vt:lpstr>
      <vt:lpstr>What should we do? D&amp;C 133</vt:lpstr>
      <vt:lpstr>What should we do? President Nelson</vt:lpstr>
      <vt:lpstr>What should we do? President Nelson</vt:lpstr>
      <vt:lpstr>What should we do? President Nelson</vt:lpstr>
      <vt:lpstr>What should we do? President Nelson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Winward</dc:creator>
  <cp:lastModifiedBy>Bryan W Winward</cp:lastModifiedBy>
  <cp:revision>23</cp:revision>
  <cp:lastPrinted>2021-11-17T22:47:42Z</cp:lastPrinted>
  <dcterms:created xsi:type="dcterms:W3CDTF">2020-08-27T13:53:22Z</dcterms:created>
  <dcterms:modified xsi:type="dcterms:W3CDTF">2021-11-18T00:24:19Z</dcterms:modified>
</cp:coreProperties>
</file>