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Override PartName="/ppt/slides/slide11.xml" ContentType="application/vnd.openxmlformats-officedocument.presentationml.slide+xml"/>
  <Default Extension="xml" ContentType="application/xml"/>
  <Override PartName="/ppt/slides/slide9.xml" ContentType="application/vnd.openxmlformats-officedocument.presentationml.slide+xml"/>
  <Default Extension="jpeg" ContentType="image/jpeg"/>
  <Override PartName="/ppt/slides/slide25.xml" ContentType="application/vnd.openxmlformats-officedocument.presentationml.slide+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slides/slide18.xml" ContentType="application/vnd.openxmlformats-officedocument.presentationml.slide+xml"/>
  <Override PartName="/ppt/slides/slide23.xml" ContentType="application/vnd.openxmlformats-officedocument.presentationml.slide+xml"/>
  <Override PartName="/ppt/slideLayouts/slideLayout6.xml" ContentType="application/vnd.openxmlformats-officedocument.presentationml.slideLayout+xml"/>
  <Override PartName="/ppt/slides/slide5.xml" ContentType="application/vnd.openxmlformats-officedocument.presentationml.slide+xml"/>
  <Override PartName="/ppt/slides/slide16.xml" ContentType="application/vnd.openxmlformats-officedocument.presentationml.slide+xml"/>
  <Override PartName="/ppt/slides/slide21.xml" ContentType="application/vnd.openxmlformats-officedocument.presentationml.slide+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ppt/slides/slide14.xml" ContentType="application/vnd.openxmlformats-officedocument.presentationml.slide+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Override PartName="/ppt/slides/slide12.xml" ContentType="application/vnd.openxmlformats-officedocument.presentationml.slide+xml"/>
  <Default Extension="bin" ContentType="application/vnd.openxmlformats-officedocument.presentationml.printerSettings"/>
  <Override PartName="/ppt/slides/slide10.xml" ContentType="application/vnd.openxmlformats-officedocument.presentationml.slide+xml"/>
  <Override PartName="/ppt/viewProps.xml" ContentType="application/vnd.openxmlformats-officedocument.presentationml.viewProps+xml"/>
  <Override PartName="/ppt/slides/slide8.xml" ContentType="application/vnd.openxmlformats-officedocument.presentationml.slide+xml"/>
  <Override PartName="/ppt/presentation.xml" ContentType="application/vnd.openxmlformats-officedocument.presentationml.presentation.main+xml"/>
  <Override PartName="/ppt/slides/slide19.xml" ContentType="application/vnd.openxmlformats-officedocument.presentationml.slide+xml"/>
  <Override PartName="/ppt/slides/slide24.xml" ContentType="application/vnd.openxmlformats-officedocument.presentationml.slide+xml"/>
  <Override PartName="/ppt/slideLayouts/slideLayout9.xml" ContentType="application/vnd.openxmlformats-officedocument.presentationml.slideLayout+xml"/>
  <Override PartName="/ppt/handoutMasters/handoutMaster1.xml" ContentType="application/vnd.openxmlformats-officedocument.presentationml.handoutMaster+xml"/>
  <Override PartName="/ppt/slides/slide6.xml" ContentType="application/vnd.openxmlformats-officedocument.presentationml.slide+xml"/>
  <Override PartName="/ppt/slideLayouts/slideLayout7.xml" ContentType="application/vnd.openxmlformats-officedocument.presentationml.slideLayout+xml"/>
  <Override PartName="/ppt/slides/slide17.xml" ContentType="application/vnd.openxmlformats-officedocument.presentationml.slide+xml"/>
  <Override PartName="/ppt/slides/slide22.xml" ContentType="application/vnd.openxmlformats-officedocument.presentationml.slide+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slides/slide15.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theme/theme1.xml" ContentType="application/vnd.openxmlformats-officedocument.theme+xml"/>
  <Override PartName="/ppt/slideLayouts/slideLayout3.xml" ContentType="application/vnd.openxmlformats-officedocument.presentationml.slideLayout+xml"/>
  <Override PartName="/ppt/slides/slide2.xml" ContentType="application/vnd.openxmlformats-officedocument.presentationml.slide+xml"/>
  <Override PartName="/ppt/slides/slide13.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handoutMasterIdLst>
    <p:handoutMasterId r:id="rId27"/>
  </p:handoutMasterIdLst>
  <p:sldIdLst>
    <p:sldId id="275" r:id="rId2"/>
    <p:sldId id="274" r:id="rId3"/>
    <p:sldId id="273" r:id="rId4"/>
    <p:sldId id="258" r:id="rId5"/>
    <p:sldId id="259" r:id="rId6"/>
    <p:sldId id="264" r:id="rId7"/>
    <p:sldId id="260" r:id="rId8"/>
    <p:sldId id="268" r:id="rId9"/>
    <p:sldId id="269" r:id="rId10"/>
    <p:sldId id="270" r:id="rId11"/>
    <p:sldId id="271" r:id="rId12"/>
    <p:sldId id="261" r:id="rId13"/>
    <p:sldId id="263" r:id="rId14"/>
    <p:sldId id="262" r:id="rId15"/>
    <p:sldId id="257" r:id="rId16"/>
    <p:sldId id="265" r:id="rId17"/>
    <p:sldId id="266" r:id="rId18"/>
    <p:sldId id="267" r:id="rId19"/>
    <p:sldId id="276" r:id="rId20"/>
    <p:sldId id="277" r:id="rId21"/>
    <p:sldId id="278" r:id="rId22"/>
    <p:sldId id="279" r:id="rId23"/>
    <p:sldId id="280" r:id="rId24"/>
    <p:sldId id="281" r:id="rId25"/>
    <p:sldId id="282" r:id="rId2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prnPr prnWhat="handouts6" frameSlides="1"/>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620"/>
    <p:restoredTop sz="94660"/>
  </p:normalViewPr>
  <p:slideViewPr>
    <p:cSldViewPr snapToGrid="0" snapToObjects="1">
      <p:cViewPr varScale="1">
        <p:scale>
          <a:sx n="154" d="100"/>
          <a:sy n="154" d="100"/>
        </p:scale>
        <p:origin x="-1144" y="-10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handoutMaster" Target="handoutMasters/handoutMaster1.xml"/><Relationship Id="rId28" Type="http://schemas.openxmlformats.org/officeDocument/2006/relationships/printerSettings" Target="printerSettings/printerSettings1.bin"/><Relationship Id="rId29" Type="http://schemas.openxmlformats.org/officeDocument/2006/relationships/presProps" Target="presProps.xml"/><Relationship Id="rId30" Type="http://schemas.openxmlformats.org/officeDocument/2006/relationships/viewProps" Target="viewProps.xml"/><Relationship Id="rId31" Type="http://schemas.openxmlformats.org/officeDocument/2006/relationships/theme" Target="theme/theme1.xml"/><Relationship Id="rId3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1DA81E4-A7B4-7745-9F25-73CDBBDD275B}" type="datetimeFigureOut">
              <a:rPr lang="en-US" smtClean="0"/>
              <a:t>4/7/11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7576BB5-7EA2-0144-A03E-8C2B4F17ED93}" type="slidenum">
              <a:rPr lang="en-US" smtClean="0"/>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309F5BE-A310-B34D-A17E-76CBB2DAAC6C}" type="datetimeFigureOut">
              <a:rPr lang="en-US" smtClean="0"/>
              <a:t>4/7/11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055F23-F94F-E645-9E3E-713386580BD3}"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309F5BE-A310-B34D-A17E-76CBB2DAAC6C}" type="datetimeFigureOut">
              <a:rPr lang="en-US" smtClean="0"/>
              <a:t>4/7/11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055F23-F94F-E645-9E3E-713386580BD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309F5BE-A310-B34D-A17E-76CBB2DAAC6C}" type="datetimeFigureOut">
              <a:rPr lang="en-US" smtClean="0"/>
              <a:t>4/7/11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055F23-F94F-E645-9E3E-713386580BD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309F5BE-A310-B34D-A17E-76CBB2DAAC6C}" type="datetimeFigureOut">
              <a:rPr lang="en-US" smtClean="0"/>
              <a:t>4/7/11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055F23-F94F-E645-9E3E-713386580BD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309F5BE-A310-B34D-A17E-76CBB2DAAC6C}" type="datetimeFigureOut">
              <a:rPr lang="en-US" smtClean="0"/>
              <a:t>4/7/11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055F23-F94F-E645-9E3E-713386580BD3}"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309F5BE-A310-B34D-A17E-76CBB2DAAC6C}" type="datetimeFigureOut">
              <a:rPr lang="en-US" smtClean="0"/>
              <a:t>4/7/11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055F23-F94F-E645-9E3E-713386580BD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309F5BE-A310-B34D-A17E-76CBB2DAAC6C}" type="datetimeFigureOut">
              <a:rPr lang="en-US" smtClean="0"/>
              <a:t>4/7/11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C055F23-F94F-E645-9E3E-713386580BD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309F5BE-A310-B34D-A17E-76CBB2DAAC6C}" type="datetimeFigureOut">
              <a:rPr lang="en-US" smtClean="0"/>
              <a:t>4/7/11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C055F23-F94F-E645-9E3E-713386580BD3}"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09F5BE-A310-B34D-A17E-76CBB2DAAC6C}" type="datetimeFigureOut">
              <a:rPr lang="en-US" smtClean="0"/>
              <a:t>4/7/11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C055F23-F94F-E645-9E3E-713386580BD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09F5BE-A310-B34D-A17E-76CBB2DAAC6C}" type="datetimeFigureOut">
              <a:rPr lang="en-US" smtClean="0"/>
              <a:t>4/7/11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055F23-F94F-E645-9E3E-713386580BD3}"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09F5BE-A310-B34D-A17E-76CBB2DAAC6C}" type="datetimeFigureOut">
              <a:rPr lang="en-US" smtClean="0"/>
              <a:t>4/7/11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055F23-F94F-E645-9E3E-713386580BD3}"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09F5BE-A310-B34D-A17E-76CBB2DAAC6C}" type="datetimeFigureOut">
              <a:rPr lang="en-US" smtClean="0"/>
              <a:t>4/7/11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055F23-F94F-E645-9E3E-713386580BD3}"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Search for an Eternal Companion</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Richard G. Scott</a:t>
            </a:r>
            <a:endParaRPr lang="en-US" dirty="0"/>
          </a:p>
        </p:txBody>
      </p:sp>
      <p:sp>
        <p:nvSpPr>
          <p:cNvPr id="3" name="Content Placeholder 2"/>
          <p:cNvSpPr>
            <a:spLocks noGrp="1"/>
          </p:cNvSpPr>
          <p:nvPr>
            <p:ph idx="1"/>
          </p:nvPr>
        </p:nvSpPr>
        <p:spPr/>
        <p:txBody>
          <a:bodyPr/>
          <a:lstStyle/>
          <a:p>
            <a:r>
              <a:rPr lang="en-US" dirty="0" smtClean="0"/>
              <a:t>A prospective husband should also honor his priesthood and use it in service to others. Seek a man who accepts his role as provider of the necessities of life, has the capacity to do it, and is making concerted efforts to prepare himself to fulfill those responsibilities. </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Richard G. Scott</a:t>
            </a:r>
            <a:endParaRPr lang="en-US" dirty="0"/>
          </a:p>
        </p:txBody>
      </p:sp>
      <p:sp>
        <p:nvSpPr>
          <p:cNvPr id="3" name="Content Placeholder 2"/>
          <p:cNvSpPr>
            <a:spLocks noGrp="1"/>
          </p:cNvSpPr>
          <p:nvPr>
            <p:ph idx="1"/>
          </p:nvPr>
        </p:nvSpPr>
        <p:spPr/>
        <p:txBody>
          <a:bodyPr/>
          <a:lstStyle/>
          <a:p>
            <a:r>
              <a:rPr lang="en-US" dirty="0" smtClean="0"/>
              <a:t>I suggest that you not ignore many possible candidates who are still developing these attributes, seeking the one who is perfected in them. You will likely not find that perfect person, and if you did, there would certainly be no interest in you. These attributes are best polished together as husband and wife”</a:t>
            </a:r>
          </a:p>
          <a:p>
            <a:pPr lvl="2"/>
            <a:r>
              <a:rPr lang="en-US" dirty="0" smtClean="0"/>
              <a:t> (in Conference Report, Apr. 1999, 31) </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Gordan</a:t>
            </a:r>
            <a:r>
              <a:rPr lang="en-US" dirty="0" smtClean="0"/>
              <a:t> B. Hinckley</a:t>
            </a:r>
            <a:endParaRPr lang="en-US" dirty="0"/>
          </a:p>
        </p:txBody>
      </p:sp>
      <p:sp>
        <p:nvSpPr>
          <p:cNvPr id="3" name="Content Placeholder 2"/>
          <p:cNvSpPr>
            <a:spLocks noGrp="1"/>
          </p:cNvSpPr>
          <p:nvPr>
            <p:ph idx="1"/>
          </p:nvPr>
        </p:nvSpPr>
        <p:spPr/>
        <p:txBody>
          <a:bodyPr>
            <a:normAutofit/>
          </a:bodyPr>
          <a:lstStyle/>
          <a:p>
            <a:r>
              <a:rPr lang="en-US" dirty="0" smtClean="0"/>
              <a:t>''Be worthy of the mate you choose. Respect him or her. Give encouragement to him or her. Love your companion with all your heart. This will be the most important decision of your life, the individual whom you marry. There is no substitute for marrying in the temple. It is the only place under the heavens where marriage can be solemnized for eternity. </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Gordan</a:t>
            </a:r>
            <a:r>
              <a:rPr lang="en-US" dirty="0" smtClean="0"/>
              <a:t> B. Hinckley</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Don’t cheat yourself. Don't cheat your companion. Don't shortchange your lives. Marry the right person in the right place at the right time.  Choose a companion of your own faith. You are much more likely to be happy. Choose a companion you can always honor, you can always respect, one who will complement you in your own life, one to whom you can give your entire heart, your entire love, your entire allegiance, your entire loyalty. ... </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Gordan</a:t>
            </a:r>
            <a:r>
              <a:rPr lang="en-US" dirty="0" smtClean="0"/>
              <a:t> B. Hinckley</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I could not wish for any of you more than I have had in my companionship with my beautiful wife.  A good marriage requires time. It requires effort. You have to work at it. You have to cultivate it. You have to forgive and forget. You have to be absolutely loyal one to another. Most of you will marry and have children. They will become the source of your greatest pride and happiness. . . . 'All of this can come to pass if you make this most important decision, one guided by prayer as well as instinct, of choosing a dear companion who will be yours through thick and thin forever, throughout all eternity</a:t>
            </a:r>
          </a:p>
          <a:p>
            <a:pPr lvl="2"/>
            <a:r>
              <a:rPr lang="en-US" dirty="0" smtClean="0"/>
              <a:t>("Life's Obligations," Ensign, Feb. 1999, 2)</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Spencer W. Kimball</a:t>
            </a:r>
            <a:endParaRPr lang="en-US" dirty="0"/>
          </a:p>
        </p:txBody>
      </p:sp>
      <p:sp>
        <p:nvSpPr>
          <p:cNvPr id="3" name="Content Placeholder 2"/>
          <p:cNvSpPr>
            <a:spLocks noGrp="1"/>
          </p:cNvSpPr>
          <p:nvPr>
            <p:ph idx="1"/>
          </p:nvPr>
        </p:nvSpPr>
        <p:spPr>
          <a:xfrm>
            <a:off x="457200" y="1417638"/>
            <a:ext cx="8229600" cy="4940418"/>
          </a:xfrm>
        </p:spPr>
        <p:txBody>
          <a:bodyPr>
            <a:normAutofit fontScale="85000" lnSpcReduction="10000"/>
          </a:bodyPr>
          <a:lstStyle/>
          <a:p>
            <a:endParaRPr lang="en-US" dirty="0" smtClean="0"/>
          </a:p>
          <a:p>
            <a:r>
              <a:rPr lang="en-US" dirty="0" smtClean="0"/>
              <a:t>"In selecting a companion for life and for eternity, certainly the most careful planning and thinking and praying and fasting should be done to be sure that of all the decisions, this one must not be wrong. In true marriage there must be a union of minds as well as of hearts. Emotions must not wholly determine decisions, but the mind and the heart, strengthened by fasting and prayer and strengthened by fasting and prayer and serious consideration, will give one a maximum chance of marital happiness.</a:t>
            </a:r>
          </a:p>
          <a:p>
            <a:pPr lvl="1"/>
            <a:r>
              <a:rPr lang="en-US" dirty="0" smtClean="0"/>
              <a:t> </a:t>
            </a:r>
            <a:r>
              <a:rPr lang="en-US" sz="1718" dirty="0" smtClean="0"/>
              <a:t>(“Oneness in Marriage” Ensign Mar 1977, 3)</a:t>
            </a:r>
          </a:p>
          <a:p>
            <a:endParaRPr lang="en-US" dirty="0" smtClean="0"/>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Ezra Taft Benson</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"Dear sisters, never lose sight of this sacred goal [of a temple marriage]. Prayerfully prepare for it and live for it. Be married the Lord's way. Temple marriage is a gospel ordinance of exaltation. Our Father in Heaven wants each of His daughters to have this eternal blessing. "Therefore, don't trifle away your happiness by involvement with someone who cannot take you worthily to the temple. Make a decision now that this is the place where you will marry. To leave that decision until a romantic involvement develops is to take a risk the importance of which you cannot now fully calculate. </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Ezra Taft Benson</a:t>
            </a:r>
            <a:endParaRPr lang="en-US" dirty="0"/>
          </a:p>
        </p:txBody>
      </p:sp>
      <p:sp>
        <p:nvSpPr>
          <p:cNvPr id="3" name="Content Placeholder 2"/>
          <p:cNvSpPr>
            <a:spLocks noGrp="1"/>
          </p:cNvSpPr>
          <p:nvPr>
            <p:ph idx="1"/>
          </p:nvPr>
        </p:nvSpPr>
        <p:spPr/>
        <p:txBody>
          <a:bodyPr/>
          <a:lstStyle/>
          <a:p>
            <a:r>
              <a:rPr lang="en-US" dirty="0" smtClean="0"/>
              <a:t>And remember, you are not required to lower your standards in order to get a mate. Keep yourselves attractive, maintain high standards, maintain your self-respect. Do not engage in intimacies that bring heartache and sorrow. Place yourselves in a position to meet worthy men and be engaged in constructive activities. </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Ezra Taft Benson</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But also, do not expect perfection in your choice of a mate. Do not be so concerned about his physical appearance and his bank account that you overlook his more important qualities. Of course, he should be attractive to you, and he should be able to financially provide for you. But, does he have a strong testimony? Does he live the principles of the gospel and magnify his priesthood? Is he active in his ward and stake? Does he love home and family, and will he be a faithful husband and a good father? These are qualities that really matter. </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Ezra Taft Benson</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And I would also caution you single sisters not to become so independent and self-reliant that you decide marriage isn't worth it and you can do just as well on your own. Some of our sisters indicate that they do not want to consider marriage until after they have completed their degrees or pursued a career. This is not right. Certainly we want our single sisters to maximize their individual potential, to be well educated, and to do well at their present employment. You have much to contribute to society, to your community, and to your neighborhood.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David O. McKay</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Yes, men are attracted by beauty, and thousands are ensnared by it. There are thousands of men who look for nothing else and who desire nothing else but to have their senses pleased or their passions. These outward adornments will satisfy and only outward adornment will retain. When beauty fades, the passion seeks for gratification elsewhere. 'Beauty is only skin-deep,' and when outward adornment is all a girl possesses, the admiration she calls forth is even more shallow than her beauty. ... </a:t>
            </a:r>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Ezra Taft Benson</a:t>
            </a:r>
            <a:endParaRPr lang="en-US" dirty="0"/>
          </a:p>
        </p:txBody>
      </p:sp>
      <p:sp>
        <p:nvSpPr>
          <p:cNvPr id="3" name="Content Placeholder 2"/>
          <p:cNvSpPr>
            <a:spLocks noGrp="1"/>
          </p:cNvSpPr>
          <p:nvPr>
            <p:ph idx="1"/>
          </p:nvPr>
        </p:nvSpPr>
        <p:spPr/>
        <p:txBody>
          <a:bodyPr>
            <a:normAutofit/>
          </a:bodyPr>
          <a:lstStyle/>
          <a:p>
            <a:r>
              <a:rPr lang="en-US" dirty="0" smtClean="0"/>
              <a:t>But we earnestly pray that our single sisters will desire honorable marriage in the temple to a worthy man and rear a righteous family, even though this may mean the sacrificing of degrees and careers. Our priorities are right when we realize there is no higher calling than to be an honorable wife and mother" </a:t>
            </a:r>
          </a:p>
          <a:p>
            <a:pPr lvl="3"/>
            <a:r>
              <a:rPr lang="en-US" dirty="0" smtClean="0"/>
              <a:t>("To the Single Adult Sisters of the Church," Ensign, Nov. 1988 96-97)</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Ezra Taft Benson</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Young Men - Work hard educationally and in your vocation. Put your trust in the Lord, have faith, and it will work out. The Lord never gives a commandment without providing the means to accomplish it (see 1 Nephi 3:7) "Also, do not be caught up in materialism, one of the real plagues of our generation -that is, acquiring things, fast-paced living, and securing career success in the single state. </a:t>
            </a:r>
          </a:p>
          <a:p>
            <a:r>
              <a:rPr lang="en-US" dirty="0" smtClean="0"/>
              <a:t>'Honorable marriage is more important than wealth, position, and status. As husband and wife, you can achieve your life's goals together. As you sacrifice for each other and your children, the Lord will bless you, and your commitment to the Lord and your service in His kingdom will be enhanced" (in Conference Report, Apr. 1988, 59; or Ensign, May 1988, 53). </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Ezra Taft Benson</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"Now, brethren, do not expect perfection in your choice of a mate. Do not be so particular that you overlook her most important qualities of having a strong testimony, living the principles of the gospel, loving home, wanting to be a mother in Zion, and supporting you in your priesthood responsibilities. </a:t>
            </a:r>
          </a:p>
          <a:p>
            <a:r>
              <a:rPr lang="en-US" dirty="0" smtClean="0"/>
              <a:t>"Of course, she should be attractive to you, but do not just date one girl after another for the sole pleasure of dating without seeking the Lord's confirmation in your choice of your eternal companion.</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Ezra Taft Benson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And one good yardstick as to whether a person might be the right one for you is this: in her presence, do you think your noblest thoughts, do you aspire to your finest deeds, do you wish you were better than you are? 'God bless you single adult brethren of the Church. May your priorities be right. I have suggested some very important priorities this evening. May you seriously consider and ponder them" </a:t>
            </a:r>
          </a:p>
          <a:p>
            <a:pPr lvl="2"/>
            <a:r>
              <a:rPr lang="en-US" dirty="0" smtClean="0"/>
              <a:t>(in Conference Report, Apr. 1988, 59; or Ensign, May 1988, 53)</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Ezra Taft Benson</a:t>
            </a:r>
            <a:endParaRPr lang="en-US" dirty="0"/>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David O. McKay</a:t>
            </a:r>
            <a:endParaRPr lang="en-US" dirty="0"/>
          </a:p>
        </p:txBody>
      </p:sp>
      <p:sp>
        <p:nvSpPr>
          <p:cNvPr id="3" name="Content Placeholder 2"/>
          <p:cNvSpPr>
            <a:spLocks noGrp="1"/>
          </p:cNvSpPr>
          <p:nvPr>
            <p:ph idx="1"/>
          </p:nvPr>
        </p:nvSpPr>
        <p:spPr/>
        <p:txBody>
          <a:bodyPr>
            <a:normAutofit lnSpcReduction="10000"/>
          </a:bodyPr>
          <a:lstStyle/>
          <a:p>
            <a:r>
              <a:rPr lang="en-US" dirty="0" smtClean="0"/>
              <a:t>"But there is a beauty every girl has-a gift from God, as pure as the sunlight, and as sacred as life. It is a beauty that all men love, a virtue that wins all men's souls. That beauty is chastity. Chastity without skin beauty may enkindle the soul; skin beauty without chastity can kindle only the eye. Chastity enshrined in the mold of true womanhood will hold true love eternally" </a:t>
            </a:r>
          </a:p>
          <a:p>
            <a:pPr lvl="3"/>
            <a:r>
              <a:rPr lang="en-US" dirty="0" smtClean="0"/>
              <a:t>(Gospel Ideals, 450). </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Spencer W. Kimball</a:t>
            </a:r>
            <a:endParaRPr lang="en-US" dirty="0"/>
          </a:p>
        </p:txBody>
      </p:sp>
      <p:sp>
        <p:nvSpPr>
          <p:cNvPr id="3" name="Content Placeholder 2"/>
          <p:cNvSpPr>
            <a:spLocks noGrp="1"/>
          </p:cNvSpPr>
          <p:nvPr>
            <p:ph idx="1"/>
          </p:nvPr>
        </p:nvSpPr>
        <p:spPr/>
        <p:txBody>
          <a:bodyPr>
            <a:normAutofit/>
          </a:bodyPr>
          <a:lstStyle/>
          <a:p>
            <a:r>
              <a:rPr lang="en-US" sz="5400" dirty="0" smtClean="0"/>
              <a:t>The difficulties and hazards of marriage are greatly increased where backgrounds are different" </a:t>
            </a:r>
          </a:p>
          <a:p>
            <a:pPr lvl="2"/>
            <a:r>
              <a:rPr lang="en-US" dirty="0" smtClean="0"/>
              <a:t>(Teachings of Spencer Kimball, 302).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Spencer W. Kimball</a:t>
            </a:r>
            <a:endParaRPr lang="en-US" dirty="0"/>
          </a:p>
        </p:txBody>
      </p:sp>
      <p:sp>
        <p:nvSpPr>
          <p:cNvPr id="3" name="Content Placeholder 2"/>
          <p:cNvSpPr>
            <a:spLocks noGrp="1"/>
          </p:cNvSpPr>
          <p:nvPr>
            <p:ph idx="1"/>
          </p:nvPr>
        </p:nvSpPr>
        <p:spPr>
          <a:xfrm>
            <a:off x="457200" y="1600200"/>
            <a:ext cx="8229600" cy="5062976"/>
          </a:xfrm>
        </p:spPr>
        <p:txBody>
          <a:bodyPr>
            <a:normAutofit/>
          </a:bodyPr>
          <a:lstStyle/>
          <a:p>
            <a:r>
              <a:rPr lang="en-US" sz="3429" dirty="0" smtClean="0"/>
              <a:t>I have warned the youth against the many hazards of interfaith marriage, and with all the power I possessed, I warned young people to avoid the sorrows and disillusionments which come from marrying out of the Church and the unhappy situations which almost invariably result when a believer marries an unbelieving spouse. </a:t>
            </a:r>
            <a:r>
              <a:rPr lang="en-US" dirty="0" smtClean="0"/>
              <a:t>	</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Spencer W. Kimball</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I pointed out the demands of the Church upon its members in time, energy, and funds; the deepness of the spiritual ties which tighten after marriage and as the family comes; the antagonisms which naturally follow such </a:t>
            </a:r>
            <a:r>
              <a:rPr lang="en-US" dirty="0" err="1" smtClean="0"/>
              <a:t>mis</a:t>
            </a:r>
            <a:r>
              <a:rPr lang="en-US" dirty="0" smtClean="0"/>
              <a:t>-mating; the fact that these and many other reasons argue eloquently for marriage within the Church, where husband and wife have common backgrounds, common ideals and standards, common beliefs, hopes, and objectives, and, above all, where marriage may be eternalized through righteous entry into the holy temple.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Spencer W. Kimball</a:t>
            </a:r>
            <a:endParaRPr lang="en-US" dirty="0"/>
          </a:p>
        </p:txBody>
      </p:sp>
      <p:sp>
        <p:nvSpPr>
          <p:cNvPr id="3" name="Content Placeholder 2"/>
          <p:cNvSpPr>
            <a:spLocks noGrp="1"/>
          </p:cNvSpPr>
          <p:nvPr>
            <p:ph idx="1"/>
          </p:nvPr>
        </p:nvSpPr>
        <p:spPr/>
        <p:txBody>
          <a:bodyPr>
            <a:normAutofit/>
          </a:bodyPr>
          <a:lstStyle/>
          <a:p>
            <a:r>
              <a:rPr lang="en-US" sz="3600" dirty="0" smtClean="0"/>
              <a:t>We recommend that people marry those who are of.. . somewhat the same economic and social and educational background (some of those are not an absolute necessity, but preferred), and above all, the same religious background, without question</a:t>
            </a:r>
          </a:p>
          <a:p>
            <a:pPr lvl="2"/>
            <a:r>
              <a:rPr lang="en-US" dirty="0" smtClean="0"/>
              <a:t>(Marriage and Divorce 142-44)</a:t>
            </a:r>
          </a:p>
          <a:p>
            <a:endParaRPr lang="en-US" dirty="0" smtClean="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Richard G. Scott</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There is more to a foundation of eternal marriage than a pretty face or an attractive figure. There is more to consider than popularity or charisma. As you seek an eternal companion, look for someone who is developing the essential attributes that bring happiness: a deep love of the Lord and of His commandments, a determination to live them, one that is kindly understanding, forgiving of others, and willing to give of self, with the desire to have a family crowned with beautiful children and a commitment to teach them the principles of truth in the home. </a:t>
            </a: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Richard G. Scott</a:t>
            </a:r>
            <a:endParaRPr lang="en-US" dirty="0"/>
          </a:p>
        </p:txBody>
      </p:sp>
      <p:sp>
        <p:nvSpPr>
          <p:cNvPr id="3" name="Content Placeholder 2"/>
          <p:cNvSpPr>
            <a:spLocks noGrp="1"/>
          </p:cNvSpPr>
          <p:nvPr>
            <p:ph idx="1"/>
          </p:nvPr>
        </p:nvSpPr>
        <p:spPr/>
        <p:txBody>
          <a:bodyPr/>
          <a:lstStyle/>
          <a:p>
            <a:r>
              <a:rPr lang="en-US" dirty="0" smtClean="0"/>
              <a:t>"An essential priority of a prospective wife is the desire to be a wife and mother. She should be developing the sacred qualities that God has given His daughters to excel as a wife and mother: patience, kindliness, a love of children, and a desire to care for them rather than seeking professional pursuits. She should be acquiring a good education to prepare for the demands of motherhood. </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44</TotalTime>
  <Words>2074</Words>
  <Application>Microsoft Macintosh PowerPoint</Application>
  <PresentationFormat>On-screen Show (4:3)</PresentationFormat>
  <Paragraphs>57</Paragraphs>
  <Slides>25</Slides>
  <Notes>0</Notes>
  <HiddenSlides>0</HiddenSlides>
  <MMClips>0</MMClips>
  <ScaleCrop>false</ScaleCrop>
  <HeadingPairs>
    <vt:vector size="4" baseType="variant">
      <vt:variant>
        <vt:lpstr>Design Template</vt:lpstr>
      </vt:variant>
      <vt:variant>
        <vt:i4>1</vt:i4>
      </vt:variant>
      <vt:variant>
        <vt:lpstr>Slide Titles</vt:lpstr>
      </vt:variant>
      <vt:variant>
        <vt:i4>25</vt:i4>
      </vt:variant>
    </vt:vector>
  </HeadingPairs>
  <TitlesOfParts>
    <vt:vector size="26" baseType="lpstr">
      <vt:lpstr>Office Theme</vt:lpstr>
      <vt:lpstr>The Search for an Eternal Companion</vt:lpstr>
      <vt:lpstr>David O. McKay</vt:lpstr>
      <vt:lpstr>David O. McKay</vt:lpstr>
      <vt:lpstr>Spencer W. Kimball</vt:lpstr>
      <vt:lpstr>Spencer W. Kimball</vt:lpstr>
      <vt:lpstr>Spencer W. Kimball</vt:lpstr>
      <vt:lpstr>Spencer W. Kimball</vt:lpstr>
      <vt:lpstr>Richard G. Scott</vt:lpstr>
      <vt:lpstr>Richard G. Scott</vt:lpstr>
      <vt:lpstr>Richard G. Scott</vt:lpstr>
      <vt:lpstr>Richard G. Scott</vt:lpstr>
      <vt:lpstr>Gordan B. Hinckley</vt:lpstr>
      <vt:lpstr>Gordan B. Hinckley</vt:lpstr>
      <vt:lpstr>Gordan B. Hinckley</vt:lpstr>
      <vt:lpstr>Spencer W. Kimball</vt:lpstr>
      <vt:lpstr>Ezra Taft Benson</vt:lpstr>
      <vt:lpstr>Ezra Taft Benson</vt:lpstr>
      <vt:lpstr>Ezra Taft Benson</vt:lpstr>
      <vt:lpstr>Ezra Taft Benson</vt:lpstr>
      <vt:lpstr>Ezra Taft Benson</vt:lpstr>
      <vt:lpstr>Ezra Taft Benson</vt:lpstr>
      <vt:lpstr>Ezra Taft Benson</vt:lpstr>
      <vt:lpstr>Ezra Taft Benson</vt:lpstr>
      <vt:lpstr>Ezra Taft Benson</vt:lpstr>
      <vt:lpstr>Slide 25</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Search for an Eternal Companion</dc:title>
  <dc:creator>Bryan Winward</dc:creator>
  <cp:lastModifiedBy>Bryan Winward</cp:lastModifiedBy>
  <cp:revision>1</cp:revision>
  <cp:lastPrinted>2011-04-07T14:38:12Z</cp:lastPrinted>
  <dcterms:created xsi:type="dcterms:W3CDTF">2011-04-07T13:56:18Z</dcterms:created>
  <dcterms:modified xsi:type="dcterms:W3CDTF">2011-04-07T14:41:06Z</dcterms:modified>
</cp:coreProperties>
</file>